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Lst>
  <p:sldSz cx="12801600" cy="9601200" type="A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44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5" autoAdjust="0"/>
    <p:restoredTop sz="94660"/>
  </p:normalViewPr>
  <p:slideViewPr>
    <p:cSldViewPr snapToGrid="0">
      <p:cViewPr>
        <p:scale>
          <a:sx n="100" d="100"/>
          <a:sy n="100" d="100"/>
        </p:scale>
        <p:origin x="72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he-IL"/>
              <a:t>לחץ כדי לערוך סגנון כותרת של תבנית בסיס</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he-IL"/>
              <a:t>לחץ כדי לערוך סגנון כותרת משנה של תבנית בסיס</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י"ב/חשון/תשפ"ה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167488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י"ב/חשון/תשפ"ה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707437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י"ב/חשון/תשפ"ה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863504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י"ב/חשון/תשפ"ה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865040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he-IL"/>
              <a:t>לחץ כדי לערוך סגנונות טקסט של תבנית בסיס</a:t>
            </a:r>
          </a:p>
        </p:txBody>
      </p:sp>
      <p:sp>
        <p:nvSpPr>
          <p:cNvPr id="4" name="Date Placeholder 3"/>
          <p:cNvSpPr>
            <a:spLocks noGrp="1"/>
          </p:cNvSpPr>
          <p:nvPr>
            <p:ph type="dt" sz="half" idx="10"/>
          </p:nvPr>
        </p:nvSpPr>
        <p:spPr/>
        <p:txBody>
          <a:bodyPr/>
          <a:lstStyle/>
          <a:p>
            <a:fld id="{DD74816E-C905-4C6B-9659-AB667A687EB9}" type="datetimeFigureOut">
              <a:rPr lang="he-IL" smtClean="0"/>
              <a:t>י"ב/חשון/תשפ"ה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329917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Date Placeholder 4"/>
          <p:cNvSpPr>
            <a:spLocks noGrp="1"/>
          </p:cNvSpPr>
          <p:nvPr>
            <p:ph type="dt" sz="half" idx="10"/>
          </p:nvPr>
        </p:nvSpPr>
        <p:spPr/>
        <p:txBody>
          <a:bodyPr/>
          <a:lstStyle/>
          <a:p>
            <a:fld id="{DD74816E-C905-4C6B-9659-AB667A687EB9}" type="datetimeFigureOut">
              <a:rPr lang="he-IL" smtClean="0"/>
              <a:t>י"ב/חשון/תשפ"ה</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413975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4" name="Content Placeholder 3"/>
          <p:cNvSpPr>
            <a:spLocks noGrp="1"/>
          </p:cNvSpPr>
          <p:nvPr>
            <p:ph sz="half" idx="2"/>
          </p:nvPr>
        </p:nvSpPr>
        <p:spPr>
          <a:xfrm>
            <a:off x="881779" y="3507105"/>
            <a:ext cx="5415676"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6" name="Content Placeholder 5"/>
          <p:cNvSpPr>
            <a:spLocks noGrp="1"/>
          </p:cNvSpPr>
          <p:nvPr>
            <p:ph sz="quarter" idx="4"/>
          </p:nvPr>
        </p:nvSpPr>
        <p:spPr>
          <a:xfrm>
            <a:off x="6480811" y="3507105"/>
            <a:ext cx="5442347"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7" name="Date Placeholder 6"/>
          <p:cNvSpPr>
            <a:spLocks noGrp="1"/>
          </p:cNvSpPr>
          <p:nvPr>
            <p:ph type="dt" sz="half" idx="10"/>
          </p:nvPr>
        </p:nvSpPr>
        <p:spPr/>
        <p:txBody>
          <a:bodyPr/>
          <a:lstStyle/>
          <a:p>
            <a:fld id="{DD74816E-C905-4C6B-9659-AB667A687EB9}" type="datetimeFigureOut">
              <a:rPr lang="he-IL" smtClean="0"/>
              <a:t>י"ב/חשון/תשפ"ה</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185650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DD74816E-C905-4C6B-9659-AB667A687EB9}" type="datetimeFigureOut">
              <a:rPr lang="he-IL" smtClean="0"/>
              <a:t>י"ב/חשון/תשפ"ה</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281158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4816E-C905-4C6B-9659-AB667A687EB9}" type="datetimeFigureOut">
              <a:rPr lang="he-IL" smtClean="0"/>
              <a:t>י"ב/חשון/תשפ"ה</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144698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י"ב/חשון/תשפ"ה</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08633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he-IL"/>
              <a:t>לחץ על הסמל כדי להוסיף תמונה</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י"ב/חשון/תשפ"ה</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538794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DD74816E-C905-4C6B-9659-AB667A687EB9}" type="datetimeFigureOut">
              <a:rPr lang="he-IL" smtClean="0"/>
              <a:t>י"ב/חשון/תשפ"ה</a:t>
            </a:fld>
            <a:endParaRPr lang="he-IL"/>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he-IL"/>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7C83BBF4-1AF1-43C9-9668-8916276D8706}" type="slidenum">
              <a:rPr lang="he-IL" smtClean="0"/>
              <a:t>‹#›</a:t>
            </a:fld>
            <a:endParaRPr lang="he-IL"/>
          </a:p>
        </p:txBody>
      </p:sp>
    </p:spTree>
    <p:extLst>
      <p:ext uri="{BB962C8B-B14F-4D97-AF65-F5344CB8AC3E}">
        <p14:creationId xmlns:p14="http://schemas.microsoft.com/office/powerpoint/2010/main" val="89620361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1280160" rtl="1"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r" defTabSz="1280160" rtl="1"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r" defTabSz="1280160" rtl="1"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r" defTabSz="1280160" rtl="1"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r" defTabSz="1280160" rtl="1" eaLnBrk="1" latinLnBrk="0" hangingPunct="1">
        <a:defRPr sz="2520" kern="1200">
          <a:solidFill>
            <a:schemeClr val="tx1"/>
          </a:solidFill>
          <a:latin typeface="+mn-lt"/>
          <a:ea typeface="+mn-ea"/>
          <a:cs typeface="+mn-cs"/>
        </a:defRPr>
      </a:lvl1pPr>
      <a:lvl2pPr marL="640080" algn="r" defTabSz="1280160" rtl="1" eaLnBrk="1" latinLnBrk="0" hangingPunct="1">
        <a:defRPr sz="2520" kern="1200">
          <a:solidFill>
            <a:schemeClr val="tx1"/>
          </a:solidFill>
          <a:latin typeface="+mn-lt"/>
          <a:ea typeface="+mn-ea"/>
          <a:cs typeface="+mn-cs"/>
        </a:defRPr>
      </a:lvl2pPr>
      <a:lvl3pPr marL="1280160" algn="r" defTabSz="1280160" rtl="1" eaLnBrk="1" latinLnBrk="0" hangingPunct="1">
        <a:defRPr sz="2520" kern="1200">
          <a:solidFill>
            <a:schemeClr val="tx1"/>
          </a:solidFill>
          <a:latin typeface="+mn-lt"/>
          <a:ea typeface="+mn-ea"/>
          <a:cs typeface="+mn-cs"/>
        </a:defRPr>
      </a:lvl3pPr>
      <a:lvl4pPr marL="1920240" algn="r" defTabSz="1280160" rtl="1" eaLnBrk="1" latinLnBrk="0" hangingPunct="1">
        <a:defRPr sz="2520" kern="1200">
          <a:solidFill>
            <a:schemeClr val="tx1"/>
          </a:solidFill>
          <a:latin typeface="+mn-lt"/>
          <a:ea typeface="+mn-ea"/>
          <a:cs typeface="+mn-cs"/>
        </a:defRPr>
      </a:lvl4pPr>
      <a:lvl5pPr marL="2560320" algn="r" defTabSz="1280160" rtl="1" eaLnBrk="1" latinLnBrk="0" hangingPunct="1">
        <a:defRPr sz="2520" kern="1200">
          <a:solidFill>
            <a:schemeClr val="tx1"/>
          </a:solidFill>
          <a:latin typeface="+mn-lt"/>
          <a:ea typeface="+mn-ea"/>
          <a:cs typeface="+mn-cs"/>
        </a:defRPr>
      </a:lvl5pPr>
      <a:lvl6pPr marL="3200400" algn="r" defTabSz="1280160" rtl="1" eaLnBrk="1" latinLnBrk="0" hangingPunct="1">
        <a:defRPr sz="2520" kern="1200">
          <a:solidFill>
            <a:schemeClr val="tx1"/>
          </a:solidFill>
          <a:latin typeface="+mn-lt"/>
          <a:ea typeface="+mn-ea"/>
          <a:cs typeface="+mn-cs"/>
        </a:defRPr>
      </a:lvl6pPr>
      <a:lvl7pPr marL="3840480" algn="r" defTabSz="1280160" rtl="1" eaLnBrk="1" latinLnBrk="0" hangingPunct="1">
        <a:defRPr sz="2520" kern="1200">
          <a:solidFill>
            <a:schemeClr val="tx1"/>
          </a:solidFill>
          <a:latin typeface="+mn-lt"/>
          <a:ea typeface="+mn-ea"/>
          <a:cs typeface="+mn-cs"/>
        </a:defRPr>
      </a:lvl7pPr>
      <a:lvl8pPr marL="4480560" algn="r" defTabSz="1280160" rtl="1" eaLnBrk="1" latinLnBrk="0" hangingPunct="1">
        <a:defRPr sz="2520" kern="1200">
          <a:solidFill>
            <a:schemeClr val="tx1"/>
          </a:solidFill>
          <a:latin typeface="+mn-lt"/>
          <a:ea typeface="+mn-ea"/>
          <a:cs typeface="+mn-cs"/>
        </a:defRPr>
      </a:lvl8pPr>
      <a:lvl9pPr marL="5120640" algn="r" defTabSz="1280160" rtl="1"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תמונה 16">
            <a:extLst>
              <a:ext uri="{FF2B5EF4-FFF2-40B4-BE49-F238E27FC236}">
                <a16:creationId xmlns:a16="http://schemas.microsoft.com/office/drawing/2014/main" id="{738C5A80-717A-0F92-CD04-106E27D5BEA8}"/>
              </a:ext>
            </a:extLst>
          </p:cNvPr>
          <p:cNvPicPr>
            <a:picLocks noChangeAspect="1"/>
          </p:cNvPicPr>
          <p:nvPr/>
        </p:nvPicPr>
        <p:blipFill>
          <a:blip r:embed="rId2"/>
          <a:srcRect l="21941" r="17439"/>
          <a:stretch/>
        </p:blipFill>
        <p:spPr>
          <a:xfrm>
            <a:off x="422062" y="808650"/>
            <a:ext cx="2500104" cy="31065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תיבת טקסט 8">
            <a:extLst>
              <a:ext uri="{FF2B5EF4-FFF2-40B4-BE49-F238E27FC236}">
                <a16:creationId xmlns:a16="http://schemas.microsoft.com/office/drawing/2014/main" id="{9257D755-53EA-4971-9A25-6170EBD71AB2}"/>
              </a:ext>
            </a:extLst>
          </p:cNvPr>
          <p:cNvSpPr txBox="1"/>
          <p:nvPr/>
        </p:nvSpPr>
        <p:spPr>
          <a:xfrm>
            <a:off x="7621238" y="258076"/>
            <a:ext cx="5007552" cy="584775"/>
          </a:xfrm>
          <a:prstGeom prst="rect">
            <a:avLst/>
          </a:prstGeom>
          <a:noFill/>
        </p:spPr>
        <p:txBody>
          <a:bodyPr wrap="square" rtlCol="1">
            <a:spAutoFit/>
          </a:bodyPr>
          <a:lstStyle/>
          <a:p>
            <a:pPr algn="r" rtl="1"/>
            <a:r>
              <a:rPr lang="he-IL" sz="3200" dirty="0">
                <a:solidFill>
                  <a:srgbClr val="0D446B"/>
                </a:solidFill>
                <a:latin typeface="Assistant ExtraBold" panose="00000900000000000000" pitchFamily="2" charset="-79"/>
                <a:cs typeface="Assistant ExtraBold" panose="00000900000000000000" pitchFamily="2" charset="-79"/>
              </a:rPr>
              <a:t>מנחם שפיגל</a:t>
            </a:r>
            <a:r>
              <a:rPr lang="he-IL" sz="3200" dirty="0">
                <a:latin typeface="Assistant SemiBold" panose="00000700000000000000" pitchFamily="2" charset="-79"/>
                <a:cs typeface="Assistant SemiBold" panose="00000700000000000000" pitchFamily="2" charset="-79"/>
              </a:rPr>
              <a:t> </a:t>
            </a:r>
            <a:r>
              <a:rPr lang="he-IL" sz="2200" dirty="0">
                <a:latin typeface="Assistant SemiBold" panose="00000700000000000000" pitchFamily="2" charset="-79"/>
                <a:cs typeface="Assistant SemiBold" panose="00000700000000000000" pitchFamily="2" charset="-79"/>
              </a:rPr>
              <a:t>26, בוסטון, ארה"ב</a:t>
            </a:r>
          </a:p>
        </p:txBody>
      </p:sp>
      <p:sp>
        <p:nvSpPr>
          <p:cNvPr id="11" name="תיבת טקסט 10">
            <a:extLst>
              <a:ext uri="{FF2B5EF4-FFF2-40B4-BE49-F238E27FC236}">
                <a16:creationId xmlns:a16="http://schemas.microsoft.com/office/drawing/2014/main" id="{0FEBA5D2-F678-4E01-8DEC-3BD7703B9EB7}"/>
              </a:ext>
            </a:extLst>
          </p:cNvPr>
          <p:cNvSpPr txBox="1"/>
          <p:nvPr/>
        </p:nvSpPr>
        <p:spPr>
          <a:xfrm>
            <a:off x="3144033" y="850074"/>
            <a:ext cx="9484757" cy="1323439"/>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בשבילי יהדות זו...</a:t>
            </a:r>
            <a:r>
              <a:rPr lang="he-IL" sz="1600" dirty="0">
                <a:latin typeface="Assistant SemiBold" panose="00000700000000000000" pitchFamily="2" charset="-79"/>
                <a:cs typeface="Assistant SemiBold" panose="00000700000000000000" pitchFamily="2" charset="-79"/>
              </a:rPr>
              <a:t> דרך חיים שלמה, שמשלבת מחויבות להלכה עם מעורבות בעולם המודרני. אני חושב שזה בדיוק מה שלמדתי מהמשנה של הרב </a:t>
            </a:r>
            <a:r>
              <a:rPr lang="he-IL" sz="1600" dirty="0" err="1">
                <a:latin typeface="Assistant SemiBold" panose="00000700000000000000" pitchFamily="2" charset="-79"/>
                <a:cs typeface="Assistant SemiBold" panose="00000700000000000000" pitchFamily="2" charset="-79"/>
              </a:rPr>
              <a:t>סולובייצ'יק</a:t>
            </a:r>
            <a:r>
              <a:rPr lang="he-IL" sz="1600" dirty="0">
                <a:latin typeface="Assistant SemiBold" panose="00000700000000000000" pitchFamily="2" charset="-79"/>
                <a:cs typeface="Assistant SemiBold" panose="00000700000000000000" pitchFamily="2" charset="-79"/>
              </a:rPr>
              <a:t> - האיזון הזה בין "איש ההלכה" ל"איש העולם". בתור מישהו שגדל בקהילה אורתודוקסית מודרנית וכיום עובד כעורך דין, אני חי את השילוב הזה. אני מתפלל שלוש תפילות ביום, שומר שבת וכשרות, אבל גם מאמין שיש ערך עצום במעורבות בחברה הכללית ובתרומה לעולם דרך המקצוע שלי.</a:t>
            </a:r>
            <a:r>
              <a:rPr lang="en-US" sz="1600" dirty="0">
                <a:latin typeface="Assistant SemiBold" panose="00000700000000000000" pitchFamily="2" charset="-79"/>
                <a:cs typeface="Assistant SemiBold" panose="00000700000000000000" pitchFamily="2" charset="-79"/>
              </a:rPr>
              <a:t> </a:t>
            </a:r>
            <a:r>
              <a:rPr lang="he-IL" sz="1600" dirty="0">
                <a:latin typeface="Assistant SemiBold" panose="00000700000000000000" pitchFamily="2" charset="-79"/>
                <a:cs typeface="Assistant SemiBold" panose="00000700000000000000" pitchFamily="2" charset="-79"/>
              </a:rPr>
              <a:t>יהדות בשבילי היא גם המסורת המשפחתית - הזיכרונות מהשולחן שבת בבית הוריי, השירים, הניגונים בבית הכנסת שלנו.</a:t>
            </a:r>
          </a:p>
        </p:txBody>
      </p:sp>
      <p:sp>
        <p:nvSpPr>
          <p:cNvPr id="12" name="תיבת טקסט 11">
            <a:extLst>
              <a:ext uri="{FF2B5EF4-FFF2-40B4-BE49-F238E27FC236}">
                <a16:creationId xmlns:a16="http://schemas.microsoft.com/office/drawing/2014/main" id="{9745F0EC-6AE2-4394-A6E8-0B10F20B512B}"/>
              </a:ext>
            </a:extLst>
          </p:cNvPr>
          <p:cNvSpPr txBox="1"/>
          <p:nvPr/>
        </p:nvSpPr>
        <p:spPr>
          <a:xfrm>
            <a:off x="3144033" y="2324471"/>
            <a:ext cx="9484757" cy="2062103"/>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ישראל בשבילי זה... </a:t>
            </a:r>
            <a:r>
              <a:rPr lang="he-IL" sz="1600" dirty="0">
                <a:latin typeface="Assistant SemiBold" panose="00000700000000000000" pitchFamily="2" charset="-79"/>
                <a:cs typeface="Assistant SemiBold" panose="00000700000000000000" pitchFamily="2" charset="-79"/>
              </a:rPr>
              <a:t>יש לי מערכת יחסים מאוד אישית ורגשית עם ישראל, במיוחד אחרי שנה מאוד משמעותית שעברתי שם ביחד עם תוכנית "מסע". מצד אחד, ישראל היא המקום שבו הרגשתי הכי שלם עם הזהות היהודית שלי. אני זוכר שהייתי מתנדב בירושלים, הולך ברחובות העיר העתיקה, ופשוט מרגיש את ההיסטוריה, את השייכות. פתאום לא להיות חלק מקבוצת המיעוט, זה היה משהו מאוד מיוחד בלראות איך החיים היהודיים פשוט זורמים בטבעיות - כשכולם מדברים עברית, כשהחגים הם חגים של כולם, כשיש שבת בכל הרחוב.</a:t>
            </a:r>
          </a:p>
          <a:p>
            <a:pPr algn="just" rtl="1"/>
            <a:r>
              <a:rPr lang="he-IL" sz="1600" dirty="0">
                <a:latin typeface="Assistant SemiBold" panose="00000700000000000000" pitchFamily="2" charset="-79"/>
                <a:cs typeface="Assistant SemiBold" panose="00000700000000000000" pitchFamily="2" charset="-79"/>
              </a:rPr>
              <a:t>מצד שני, החלטתי בסופו של דבר שהחיים שלי הם כאן, בארה"ב. זו הייתה החלטה לא פשוטה, אבל הרגשתי שאני יכול לבנות חיים יהודיים משמעותיים גם כאן, בקהילה שלי בבוסטון. ואני עדיין מרגיש מחובר מאוד לישראל - אני עוקב אחרי החדשות, תורם למוסדות בישראל, משתדל לבקר כל כמה שנים.</a:t>
            </a:r>
          </a:p>
        </p:txBody>
      </p:sp>
      <p:sp>
        <p:nvSpPr>
          <p:cNvPr id="13" name="תיבת טקסט 12">
            <a:extLst>
              <a:ext uri="{FF2B5EF4-FFF2-40B4-BE49-F238E27FC236}">
                <a16:creationId xmlns:a16="http://schemas.microsoft.com/office/drawing/2014/main" id="{3B30C38C-2ED0-43FB-AAD2-5C921CD6F223}"/>
              </a:ext>
            </a:extLst>
          </p:cNvPr>
          <p:cNvSpPr txBox="1"/>
          <p:nvPr/>
        </p:nvSpPr>
        <p:spPr>
          <a:xfrm>
            <a:off x="3144033" y="4537532"/>
            <a:ext cx="9484757" cy="1077218"/>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משהו שחשוב לי שתדעו עליי הוא... </a:t>
            </a:r>
            <a:r>
              <a:rPr lang="he-IL" sz="1600" dirty="0">
                <a:latin typeface="Assistant SemiBold" panose="00000700000000000000" pitchFamily="2" charset="-79"/>
                <a:cs typeface="Assistant SemiBold" panose="00000700000000000000" pitchFamily="2" charset="-79"/>
              </a:rPr>
              <a:t>אני מאוד אוהב מוסיקה יהודית. יש לי אוסף די מרשים של תקליטים של מוזיקה חסידית וישראלית. אני במיוחד אוהב את אברהם פריד ואת יהודה </a:t>
            </a:r>
            <a:r>
              <a:rPr lang="he-IL" sz="1600" dirty="0" err="1">
                <a:latin typeface="Assistant SemiBold" panose="00000700000000000000" pitchFamily="2" charset="-79"/>
                <a:cs typeface="Assistant SemiBold" panose="00000700000000000000" pitchFamily="2" charset="-79"/>
              </a:rPr>
              <a:t>גלאנץ</a:t>
            </a:r>
            <a:r>
              <a:rPr lang="he-IL" sz="1600" dirty="0">
                <a:latin typeface="Assistant SemiBold" panose="00000700000000000000" pitchFamily="2" charset="-79"/>
                <a:cs typeface="Assistant SemiBold" panose="00000700000000000000" pitchFamily="2" charset="-79"/>
              </a:rPr>
              <a:t>. בבית הכנסת אני גם חלק ממקהלה קטנה שמופיעה באירועים קהילתיים. חוץ מזה יש לי  את המתכון המיוחד שלי לצ'ולנט, שאני משפר לאורך השנים, והוא כבר קנה לי שם טוב מאוד, בוא נגיד שבאופן מפתיע זה טוב לשידוכים שרוצים להכיר לי.</a:t>
            </a:r>
          </a:p>
        </p:txBody>
      </p:sp>
      <p:sp>
        <p:nvSpPr>
          <p:cNvPr id="18" name="תיבת טקסט 17">
            <a:extLst>
              <a:ext uri="{FF2B5EF4-FFF2-40B4-BE49-F238E27FC236}">
                <a16:creationId xmlns:a16="http://schemas.microsoft.com/office/drawing/2014/main" id="{2B1768D7-A283-4673-AD9B-0E069AB7B20B}"/>
              </a:ext>
            </a:extLst>
          </p:cNvPr>
          <p:cNvSpPr txBox="1"/>
          <p:nvPr/>
        </p:nvSpPr>
        <p:spPr>
          <a:xfrm>
            <a:off x="3170013" y="5765708"/>
            <a:ext cx="9458778" cy="1569660"/>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מה השתנה מאז ה-7 באוקטובר? </a:t>
            </a:r>
            <a:r>
              <a:rPr lang="he-IL" sz="1600" dirty="0">
                <a:latin typeface="Assistant SemiBold" panose="00000700000000000000" pitchFamily="2" charset="-79"/>
                <a:cs typeface="Assistant SemiBold" panose="00000700000000000000" pitchFamily="2" charset="-79"/>
              </a:rPr>
              <a:t>קודם כל, הקשר שלי לישראל התחזק מאוד. היו לי חברים מתקופת "מסע" שגרים בדרום, וחוויתי את הימים הראשונים בחרדה נוראית עד שהצלחתי ליצור איתם קשר. זה היה קשה מאוד. בקהילה שלנו בבוסטון, ראינו שינוי מטורף. פתאום כולם התאחדו - אפילו אנשים שבדרך כלל לא כל כך מעורבים בעניינים הקהילתיים הגיעו לעצרות תמיכה בישראל. התפילות בבית הכנסת קיבלו משמעות אחרת לגמרי. מבחינה מקצועית, מצאתי את עצמי יותר ויותר מעורב בפעילות פרו-ישראלית. אני משתמש בכישורים המשפטיים שלי כדי לעזור לארגונים יהודיים להתמודד עם אנטישמיות, שלצערי התגברה מאוד. אפילו התנדבתי לייעץ משפטית לסטודנטים יהודים שנתקלו באנטישמיות בקמפוסים.</a:t>
            </a:r>
          </a:p>
        </p:txBody>
      </p:sp>
      <p:sp>
        <p:nvSpPr>
          <p:cNvPr id="20" name="תיבת טקסט 19">
            <a:extLst>
              <a:ext uri="{FF2B5EF4-FFF2-40B4-BE49-F238E27FC236}">
                <a16:creationId xmlns:a16="http://schemas.microsoft.com/office/drawing/2014/main" id="{E3346D9E-283D-43D0-8F71-EAFBCEB2EEF6}"/>
              </a:ext>
            </a:extLst>
          </p:cNvPr>
          <p:cNvSpPr txBox="1"/>
          <p:nvPr/>
        </p:nvSpPr>
        <p:spPr>
          <a:xfrm>
            <a:off x="4308953" y="7486326"/>
            <a:ext cx="8319838" cy="1569660"/>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מה עוד מתחשק לי לספר לכם? </a:t>
            </a:r>
            <a:r>
              <a:rPr lang="he-IL" sz="1600" dirty="0">
                <a:latin typeface="Assistant SemiBold" panose="00000700000000000000" pitchFamily="2" charset="-79"/>
                <a:cs typeface="Assistant SemiBold" panose="00000700000000000000" pitchFamily="2" charset="-79"/>
              </a:rPr>
              <a:t>אני משתדל פעם בשבוע ללכת לפאב יהודי (שהוא גם בית מדרש) שנקרא </a:t>
            </a:r>
            <a:r>
              <a:rPr lang="en-US" sz="1600" dirty="0" err="1">
                <a:latin typeface="Assistant SemiBold" panose="00000700000000000000" pitchFamily="2" charset="-79"/>
                <a:cs typeface="Assistant SemiBold" panose="00000700000000000000" pitchFamily="2" charset="-79"/>
              </a:rPr>
              <a:t>Lehrhaus</a:t>
            </a:r>
            <a:r>
              <a:rPr lang="en-US" sz="1600" dirty="0">
                <a:latin typeface="Assistant SemiBold" panose="00000700000000000000" pitchFamily="2" charset="-79"/>
                <a:cs typeface="Assistant SemiBold" panose="00000700000000000000" pitchFamily="2" charset="-79"/>
              </a:rPr>
              <a:t> </a:t>
            </a:r>
            <a:r>
              <a:rPr lang="he-IL" sz="1600" dirty="0">
                <a:latin typeface="Assistant SemiBold" panose="00000700000000000000" pitchFamily="2" charset="-79"/>
                <a:cs typeface="Assistant SemiBold" panose="00000700000000000000" pitchFamily="2" charset="-79"/>
              </a:rPr>
              <a:t>. זה מקום מיוחד בו אני נפגש עם חברים, אחרי העבודה, יש שם אווירה מדהימה - תדמיינו פאב מסורתי, אבל במקום תמונות של קבוצות כדורגל על הקירות, יש ציטוטים מהתלמוד וספרי קודש (כאן בתמונה). יש שם תפריט שלוקח מאכלים יהודיים מסורתיים ועושה להם טוויסט מודרני. יש להם למשל המבורגר שנקרא "המבורגר רש"י". יש שם הרצאות ושיעורים מעניינים. שבוע שעבר למשל היה שם שיעור על הקשר בין יין ליהדות - למדנו סוגיות בגמרא על יין, ותוך כדי טעמנו יינות כשרים מעולים.</a:t>
            </a:r>
          </a:p>
        </p:txBody>
      </p:sp>
      <p:pic>
        <p:nvPicPr>
          <p:cNvPr id="2" name="Picture 2">
            <a:extLst>
              <a:ext uri="{FF2B5EF4-FFF2-40B4-BE49-F238E27FC236}">
                <a16:creationId xmlns:a16="http://schemas.microsoft.com/office/drawing/2014/main" id="{EB043992-1F3B-53E5-FCD9-F6F8DAAA54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160" y="158010"/>
            <a:ext cx="2820312"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תיבת טקסט 2">
            <a:extLst>
              <a:ext uri="{FF2B5EF4-FFF2-40B4-BE49-F238E27FC236}">
                <a16:creationId xmlns:a16="http://schemas.microsoft.com/office/drawing/2014/main" id="{C5EA8CDB-81A7-BE88-0C5B-057E7B8CEB72}"/>
              </a:ext>
            </a:extLst>
          </p:cNvPr>
          <p:cNvSpPr txBox="1"/>
          <p:nvPr/>
        </p:nvSpPr>
        <p:spPr>
          <a:xfrm>
            <a:off x="10030957" y="141667"/>
            <a:ext cx="2572356" cy="276999"/>
          </a:xfrm>
          <a:prstGeom prst="rect">
            <a:avLst/>
          </a:prstGeom>
          <a:noFill/>
        </p:spPr>
        <p:txBody>
          <a:bodyPr wrap="square" rtlCol="1">
            <a:spAutoFit/>
          </a:bodyPr>
          <a:lstStyle/>
          <a:p>
            <a:pPr algn="r" rtl="1"/>
            <a:r>
              <a:rPr lang="he-IL" sz="1200" dirty="0">
                <a:latin typeface="Assistant SemiBold" panose="00000700000000000000" pitchFamily="2" charset="-79"/>
                <a:cs typeface="Assistant SemiBold" panose="00000700000000000000" pitchFamily="2" charset="-79"/>
              </a:rPr>
              <a:t>שיחות עם דמויות מהתפוצות</a:t>
            </a:r>
          </a:p>
        </p:txBody>
      </p:sp>
      <p:sp>
        <p:nvSpPr>
          <p:cNvPr id="4" name="תיבת טקסט 3">
            <a:extLst>
              <a:ext uri="{FF2B5EF4-FFF2-40B4-BE49-F238E27FC236}">
                <a16:creationId xmlns:a16="http://schemas.microsoft.com/office/drawing/2014/main" id="{A27D4030-8425-105B-35F8-4FB2AFA27717}"/>
              </a:ext>
            </a:extLst>
          </p:cNvPr>
          <p:cNvSpPr txBox="1"/>
          <p:nvPr/>
        </p:nvSpPr>
        <p:spPr>
          <a:xfrm>
            <a:off x="11183632" y="9182534"/>
            <a:ext cx="1445158" cy="276999"/>
          </a:xfrm>
          <a:prstGeom prst="rect">
            <a:avLst/>
          </a:prstGeom>
          <a:noFill/>
        </p:spPr>
        <p:txBody>
          <a:bodyPr wrap="square" rtlCol="1">
            <a:spAutoFit/>
          </a:bodyPr>
          <a:lstStyle/>
          <a:p>
            <a:pPr algn="ctr" rtl="1"/>
            <a:r>
              <a:rPr lang="he-IL" sz="1200" dirty="0">
                <a:latin typeface="Assistant SemiBold" panose="00000700000000000000" pitchFamily="2" charset="-79"/>
                <a:cs typeface="Assistant SemiBold" panose="00000700000000000000" pitchFamily="2" charset="-79"/>
              </a:rPr>
              <a:t>עודכן – נובמבר 2024</a:t>
            </a:r>
          </a:p>
        </p:txBody>
      </p:sp>
      <p:pic>
        <p:nvPicPr>
          <p:cNvPr id="6" name="תמונה 5">
            <a:extLst>
              <a:ext uri="{FF2B5EF4-FFF2-40B4-BE49-F238E27FC236}">
                <a16:creationId xmlns:a16="http://schemas.microsoft.com/office/drawing/2014/main" id="{4BEB2737-B41B-E0C2-9FC2-7B40B8787EBE}"/>
              </a:ext>
            </a:extLst>
          </p:cNvPr>
          <p:cNvPicPr>
            <a:picLocks noChangeAspect="1"/>
          </p:cNvPicPr>
          <p:nvPr/>
        </p:nvPicPr>
        <p:blipFill>
          <a:blip r:embed="rId4"/>
          <a:stretch>
            <a:fillRect/>
          </a:stretch>
        </p:blipFill>
        <p:spPr>
          <a:xfrm>
            <a:off x="417195" y="4207689"/>
            <a:ext cx="2502000" cy="23260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מלבן: פינות מעוגלות 13">
            <a:extLst>
              <a:ext uri="{FF2B5EF4-FFF2-40B4-BE49-F238E27FC236}">
                <a16:creationId xmlns:a16="http://schemas.microsoft.com/office/drawing/2014/main" id="{2D4F4D20-626C-4162-A984-806B832A6F7D}"/>
              </a:ext>
            </a:extLst>
          </p:cNvPr>
          <p:cNvSpPr/>
          <p:nvPr/>
        </p:nvSpPr>
        <p:spPr>
          <a:xfrm>
            <a:off x="417195" y="6034876"/>
            <a:ext cx="2502000" cy="997728"/>
          </a:xfrm>
          <a:prstGeom prst="round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rtlCol="1" anchor="ctr"/>
          <a:lstStyle/>
          <a:p>
            <a:pPr algn="just" rtl="1"/>
            <a:r>
              <a:rPr lang="he-IL" sz="1400" dirty="0">
                <a:solidFill>
                  <a:schemeClr val="tx1"/>
                </a:solidFill>
                <a:latin typeface="Assistant SemiBold" panose="00000700000000000000" pitchFamily="2" charset="-79"/>
                <a:cs typeface="Assistant SemiBold" panose="00000700000000000000" pitchFamily="2" charset="-79"/>
              </a:rPr>
              <a:t>אני נזכר בחיוך בתקופה שלי בישראל, בשבועות שבהם הייתי מתנדב שם בחקלאות בגליל.</a:t>
            </a:r>
          </a:p>
        </p:txBody>
      </p:sp>
      <p:pic>
        <p:nvPicPr>
          <p:cNvPr id="10" name="תמונה 9">
            <a:extLst>
              <a:ext uri="{FF2B5EF4-FFF2-40B4-BE49-F238E27FC236}">
                <a16:creationId xmlns:a16="http://schemas.microsoft.com/office/drawing/2014/main" id="{B4E1F56B-2215-EECA-0A6D-78C7B05816BE}"/>
              </a:ext>
            </a:extLst>
          </p:cNvPr>
          <p:cNvPicPr>
            <a:picLocks noChangeAspect="1"/>
          </p:cNvPicPr>
          <p:nvPr/>
        </p:nvPicPr>
        <p:blipFill>
          <a:blip r:embed="rId5"/>
          <a:srcRect t="13312" b="14262"/>
          <a:stretch/>
        </p:blipFill>
        <p:spPr>
          <a:xfrm>
            <a:off x="417195" y="7294412"/>
            <a:ext cx="3661319" cy="18881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024812127"/>
      </p:ext>
    </p:extLst>
  </p:cSld>
  <p:clrMapOvr>
    <a:masterClrMapping/>
  </p:clrMapOvr>
</p:sld>
</file>

<file path=ppt/theme/theme1.xml><?xml version="1.0" encoding="utf-8"?>
<a:theme xmlns:a="http://schemas.openxmlformats.org/drawingml/2006/main" name="ערכת נושא של Office 2013 - 2022">
  <a:themeElements>
    <a:clrScheme name="ערכת נושא של 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ערכת נושא של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ערכת נושא של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218</TotalTime>
  <Words>592</Words>
  <Application>Microsoft Office PowerPoint</Application>
  <PresentationFormat>נייר A3 ‏(297x420 מ"מ)</PresentationFormat>
  <Paragraphs>10</Paragraphs>
  <Slides>1</Slides>
  <Notes>0</Notes>
  <HiddenSlides>0</HiddenSlides>
  <MMClips>0</MMClips>
  <ScaleCrop>false</ScaleCrop>
  <HeadingPairs>
    <vt:vector size="6" baseType="variant">
      <vt:variant>
        <vt:lpstr>גופנים בשימוש</vt:lpstr>
      </vt:variant>
      <vt:variant>
        <vt:i4>5</vt:i4>
      </vt:variant>
      <vt:variant>
        <vt:lpstr>ערכת נושא</vt:lpstr>
      </vt:variant>
      <vt:variant>
        <vt:i4>1</vt:i4>
      </vt:variant>
      <vt:variant>
        <vt:lpstr>כותרות שקופיות</vt:lpstr>
      </vt:variant>
      <vt:variant>
        <vt:i4>1</vt:i4>
      </vt:variant>
    </vt:vector>
  </HeadingPairs>
  <TitlesOfParts>
    <vt:vector size="7" baseType="lpstr">
      <vt:lpstr>Arial</vt:lpstr>
      <vt:lpstr>Assistant ExtraBold</vt:lpstr>
      <vt:lpstr>Assistant SemiBold</vt:lpstr>
      <vt:lpstr>Calibri</vt:lpstr>
      <vt:lpstr>Calibri Light</vt:lpstr>
      <vt:lpstr>ערכת נושא של Office 2013 - 2022</vt:lpstr>
      <vt:lpstr>מצגת של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Yoni Alon</dc:creator>
  <cp:lastModifiedBy>Yoni Alon</cp:lastModifiedBy>
  <cp:revision>19</cp:revision>
  <dcterms:created xsi:type="dcterms:W3CDTF">2022-02-17T17:36:34Z</dcterms:created>
  <dcterms:modified xsi:type="dcterms:W3CDTF">2024-11-13T21:17:01Z</dcterms:modified>
</cp:coreProperties>
</file>