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75" d="100"/>
          <a:sy n="75" d="100"/>
        </p:scale>
        <p:origin x="775" y="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829468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757780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53844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497527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043263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19597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408775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076555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447048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155812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93865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ו'/אלול/תשפ"ד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13578384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B5EDD70-8F10-9C99-B0BF-F44719534D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847" b="5847"/>
          <a:stretch/>
        </p:blipFill>
        <p:spPr bwMode="auto">
          <a:xfrm>
            <a:off x="478891" y="6617245"/>
            <a:ext cx="3592800" cy="23307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9" name="תיבת טקסט 8">
            <a:extLst>
              <a:ext uri="{FF2B5EF4-FFF2-40B4-BE49-F238E27FC236}">
                <a16:creationId xmlns:a16="http://schemas.microsoft.com/office/drawing/2014/main" id="{9257D755-53EA-4971-9A25-6170EBD71AB2}"/>
              </a:ext>
            </a:extLst>
          </p:cNvPr>
          <p:cNvSpPr txBox="1"/>
          <p:nvPr/>
        </p:nvSpPr>
        <p:spPr>
          <a:xfrm>
            <a:off x="7663422" y="296546"/>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דיוויד גרין</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38, לונדון, אנגליה</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4300233" y="1041555"/>
            <a:ext cx="8287660"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זה...</a:t>
            </a:r>
            <a:r>
              <a:rPr lang="he-IL" sz="1600" dirty="0">
                <a:latin typeface="Assistant SemiBold" pitchFamily="2" charset="-79"/>
                <a:cs typeface="Assistant SemiBold" panose="00000700000000000000" pitchFamily="2" charset="-79"/>
              </a:rPr>
              <a:t> במשך שנים זו </a:t>
            </a:r>
            <a:r>
              <a:rPr lang="he-IL" sz="1600" dirty="0" err="1">
                <a:latin typeface="Assistant SemiBold" pitchFamily="2" charset="-79"/>
                <a:cs typeface="Assistant SemiBold" panose="00000700000000000000" pitchFamily="2" charset="-79"/>
              </a:rPr>
              <a:t>היתה</a:t>
            </a:r>
            <a:r>
              <a:rPr lang="he-IL" sz="1600" dirty="0">
                <a:latin typeface="Assistant SemiBold" pitchFamily="2" charset="-79"/>
                <a:cs typeface="Assistant SemiBold" panose="00000700000000000000" pitchFamily="2" charset="-79"/>
              </a:rPr>
              <a:t> רק הדת שלי. אני מגיע מבית יחסית חילוני, בית שבו אנחנו "הופכים להיות" יהודים בעיקר בחגים, אין ארוחת שישי מסודרת או משהו כזה. דווקא בתקופה הזו, מאז ה-7 באוקטובר, אני מוצא עצמי חושב יותר על נושא הזהות היהודית שלי ומרגיש בשנים האחרונות שאני קודם כל יהודי ורק אחר כך 'בריטי'. </a:t>
            </a:r>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itchFamily="2" charset="-79"/>
                <a:cs typeface="Assistant SemiBold" panose="00000700000000000000" pitchFamily="2" charset="-79"/>
              </a:rPr>
              <a:t> – מה אתכם, אתם מרגישים קודם כל ישראלים או קודם כל יהודים?</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4300233" y="3908357"/>
            <a:ext cx="8287660" cy="830997"/>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ישראל עבורי היא סיפור מורכב. אני אוהב אותה אבל מתקשה להסכים עם הפוליטיקה שלה, עם הסכסוך, עם המלחמה. אני מרגיש שעם הזמן היא הופכת עבורי לכבדה יותר. האם ארצה לעשות עלייה מתישהו בקרוב? זה לא על הפרק, החיים שלי כאן, משפחתי כאן, העתיד שלי כאן.</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4300233" y="2474956"/>
            <a:ext cx="8287660"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אני אוהב את לונדון ואת כל מה שיש לה להציע. זה כיף לחיות במטרופולין תוסס ובינלאומי, במקום שבו יש את כל האפשרויות. אני מוצא עצמי מאוד מתחבר כאן לישראלים ולמסעדות הישראליות, במיוחד מאז שביקרתי בישראל לפני כמה שנים. מבחינתי אוכל יהודי ואוכל ישראלי הוא מרכיב מרכזי בזהות היהודית שלי.</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4318553" y="7267603"/>
            <a:ext cx="8251020" cy="206210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עוד מתחשק לי לשתף אתכם על החיים שלי? </a:t>
            </a:r>
            <a:r>
              <a:rPr lang="he-IL" sz="1600" dirty="0">
                <a:latin typeface="Assistant SemiBold" panose="00000700000000000000" pitchFamily="2" charset="-79"/>
                <a:cs typeface="Assistant SemiBold" panose="00000700000000000000" pitchFamily="2" charset="-79"/>
              </a:rPr>
              <a:t>תוכלו לראות כאן בתמונה משמאל הצצה להפגנה שעזרתי לארגן בלונדון במהלך נובמבר 2023. הפגנת תמיכה בישראל אליה הגיעו אלפי אנשים, כולל לא יהודים. אמנם אני לא מתכוון לעלות בקרוב אך מרגיש שזוהי השעה, זו העת לתמוך אחד בשני, להשמיע את קולנו, ולצעוק שלא נשתוק על הפגיעה הגדולה ביותר בעם היהודי מאז השואה שהתרחשה ביום אחד – האסון שקרה כאן הוא איננו אסון ישראלי – הוא אסון יהודי.</a:t>
            </a:r>
          </a:p>
          <a:p>
            <a:pPr algn="just" rtl="1"/>
            <a:endParaRPr lang="he-IL" sz="1600" dirty="0">
              <a:latin typeface="Assistant ExtraBold" panose="00000900000000000000" pitchFamily="2" charset="-79"/>
              <a:cs typeface="Assistant ExtraBold" panose="00000900000000000000" pitchFamily="2" charset="-79"/>
            </a:endParaRPr>
          </a:p>
          <a:p>
            <a:pPr algn="just" rtl="1"/>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anose="00000700000000000000" pitchFamily="2" charset="-79"/>
                <a:cs typeface="Assistant SemiBold" panose="00000700000000000000" pitchFamily="2" charset="-79"/>
              </a:rPr>
              <a:t> – מה אתם חושבים? האם לדעתכם ה-7 באוקטובר הוא אסון ישראלי או אסון יהודי?</a:t>
            </a:r>
          </a:p>
          <a:p>
            <a:pPr algn="just" rtl="1"/>
            <a:endParaRPr lang="he-IL" sz="1600" dirty="0">
              <a:latin typeface="Assistant SemiBold" panose="00000700000000000000" pitchFamily="2" charset="-79"/>
              <a:cs typeface="Assistant SemiBold" panose="00000700000000000000" pitchFamily="2" charset="-79"/>
            </a:endParaRP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4307853" y="5095537"/>
            <a:ext cx="8272420" cy="1815882"/>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השתנה בעקבות ה-7 באוקטובר? </a:t>
            </a:r>
            <a:r>
              <a:rPr lang="he-IL" sz="1600" dirty="0">
                <a:latin typeface="Assistant SemiBold" panose="00000700000000000000" pitchFamily="2" charset="-79"/>
                <a:cs typeface="Assistant SemiBold" panose="00000700000000000000" pitchFamily="2" charset="-79"/>
              </a:rPr>
              <a:t>חוויתי זעזוע גדול. אני מכיר מישהי שנרצחה </a:t>
            </a:r>
            <a:r>
              <a:rPr lang="he-IL" sz="1600" dirty="0" err="1">
                <a:latin typeface="Assistant SemiBold" panose="00000700000000000000" pitchFamily="2" charset="-79"/>
                <a:cs typeface="Assistant SemiBold" panose="00000700000000000000" pitchFamily="2" charset="-79"/>
              </a:rPr>
              <a:t>בנובה</a:t>
            </a:r>
            <a:r>
              <a:rPr lang="he-IL" sz="1600" dirty="0">
                <a:latin typeface="Assistant SemiBold" panose="00000700000000000000" pitchFamily="2" charset="-79"/>
                <a:cs typeface="Assistant SemiBold" panose="00000700000000000000" pitchFamily="2" charset="-79"/>
              </a:rPr>
              <a:t>, זו מישהי שפגשתי כאשר עשיתי תגלית לפני עשור בגיל 28. אני מרגיש שזה גם זעזע אותי פוליטית וגרם לי לחשוב מחדש על התפישות שלי בנוגע לישראל ועל האחריות שלה בסכסוך. המלחמה הזו עוררה בי שאלות קשות שאני מפנה כיום כלפי חברים פלסטינים כאן בלונדון בנוגע לאחריות שלהם למצב ובעצם לכך שמתחת לפני השטח, מעבר לסכסוך על האדמה, יש כאן אנטישמיות ושנאת יהודים </a:t>
            </a:r>
            <a:r>
              <a:rPr lang="he-IL" sz="1600" dirty="0" err="1">
                <a:latin typeface="Assistant SemiBold" panose="00000700000000000000" pitchFamily="2" charset="-79"/>
                <a:cs typeface="Assistant SemiBold" panose="00000700000000000000" pitchFamily="2" charset="-79"/>
              </a:rPr>
              <a:t>המופנת</a:t>
            </a:r>
            <a:r>
              <a:rPr lang="he-IL" sz="1600" dirty="0">
                <a:latin typeface="Assistant SemiBold" panose="00000700000000000000" pitchFamily="2" charset="-79"/>
                <a:cs typeface="Assistant SemiBold" panose="00000700000000000000" pitchFamily="2" charset="-79"/>
              </a:rPr>
              <a:t> אל היהודים בישראל ובעצם גם אליי כאן בלונדון. במובן מסוים המשבר הזה קירב אותי לישראל. אז אני חש קרוב יותר אך עדיין ממשיך לחשוב על האתגרים השונים שאני מזהה בחברה הישראלית, ומפנה לחבריי הישראלים שאלות קשות.</a:t>
            </a:r>
          </a:p>
        </p:txBody>
      </p:sp>
      <p:pic>
        <p:nvPicPr>
          <p:cNvPr id="4" name="תמונה 3">
            <a:extLst>
              <a:ext uri="{FF2B5EF4-FFF2-40B4-BE49-F238E27FC236}">
                <a16:creationId xmlns:a16="http://schemas.microsoft.com/office/drawing/2014/main" id="{76BCC9C1-572B-013B-AEAF-C9A3BD766B92}"/>
              </a:ext>
            </a:extLst>
          </p:cNvPr>
          <p:cNvPicPr>
            <a:picLocks noChangeAspect="1"/>
          </p:cNvPicPr>
          <p:nvPr/>
        </p:nvPicPr>
        <p:blipFill>
          <a:blip r:embed="rId3"/>
          <a:stretch>
            <a:fillRect/>
          </a:stretch>
        </p:blipFill>
        <p:spPr>
          <a:xfrm>
            <a:off x="1019819" y="1258216"/>
            <a:ext cx="2512800" cy="21341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תיבת טקסט 2">
            <a:extLst>
              <a:ext uri="{FF2B5EF4-FFF2-40B4-BE49-F238E27FC236}">
                <a16:creationId xmlns:a16="http://schemas.microsoft.com/office/drawing/2014/main" id="{CAF4858C-66B3-4202-D155-1EF03A85545B}"/>
              </a:ext>
            </a:extLst>
          </p:cNvPr>
          <p:cNvSpPr txBox="1"/>
          <p:nvPr/>
        </p:nvSpPr>
        <p:spPr>
          <a:xfrm>
            <a:off x="155496" y="9198812"/>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pic>
        <p:nvPicPr>
          <p:cNvPr id="2" name="Picture 2">
            <a:extLst>
              <a:ext uri="{FF2B5EF4-FFF2-40B4-BE49-F238E27FC236}">
                <a16:creationId xmlns:a16="http://schemas.microsoft.com/office/drawing/2014/main" id="{1D50C8B4-018A-867D-7FA8-8DF73F79B4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709" y="301988"/>
            <a:ext cx="2820312"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A9771C32-B28D-FDF7-8D4E-D3783F59AC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6581" b="16581"/>
          <a:stretch/>
        </p:blipFill>
        <p:spPr bwMode="auto">
          <a:xfrm>
            <a:off x="480175" y="3644652"/>
            <a:ext cx="3591516" cy="19203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5" name="מלבן: פינות מעוגלות 24">
            <a:extLst>
              <a:ext uri="{FF2B5EF4-FFF2-40B4-BE49-F238E27FC236}">
                <a16:creationId xmlns:a16="http://schemas.microsoft.com/office/drawing/2014/main" id="{AE647631-8E2C-6AB8-7E97-C0BDC5348A4D}"/>
              </a:ext>
            </a:extLst>
          </p:cNvPr>
          <p:cNvSpPr/>
          <p:nvPr/>
        </p:nvSpPr>
        <p:spPr>
          <a:xfrm>
            <a:off x="478891" y="5270343"/>
            <a:ext cx="3592800" cy="1139324"/>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300" dirty="0">
                <a:solidFill>
                  <a:schemeClr val="tx1"/>
                </a:solidFill>
                <a:latin typeface="Assistant SemiBold" panose="00000700000000000000" pitchFamily="2" charset="-79"/>
                <a:cs typeface="Assistant SemiBold" panose="00000700000000000000" pitchFamily="2" charset="-79"/>
              </a:rPr>
              <a:t>הנה הצצה למפגש ב-"מוישה האוס" לונדון – בית שבו גרים צעירים יהודים המקבלים מימון לשכר הדירה שלהם ובתמורה לכך צריכים לארח בבית 6-8 פעילויות חברתיות בחודש. זה מקום מפגש מרגש ומעניין. זוהי דוגמה לארוחת שבת שקיימנו שם.</a:t>
            </a:r>
          </a:p>
        </p:txBody>
      </p:sp>
      <p:sp>
        <p:nvSpPr>
          <p:cNvPr id="5" name="תיבת טקסט 4">
            <a:extLst>
              <a:ext uri="{FF2B5EF4-FFF2-40B4-BE49-F238E27FC236}">
                <a16:creationId xmlns:a16="http://schemas.microsoft.com/office/drawing/2014/main" id="{BFB4B25E-1972-C937-BF8D-51F263BEE54F}"/>
              </a:ext>
            </a:extLst>
          </p:cNvPr>
          <p:cNvSpPr txBox="1"/>
          <p:nvPr/>
        </p:nvSpPr>
        <p:spPr>
          <a:xfrm>
            <a:off x="10083378" y="182004"/>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332</TotalTime>
  <Words>487</Words>
  <Application>Microsoft Office PowerPoint</Application>
  <PresentationFormat>נייר A3 ‏(297x420 מ"מ)</PresentationFormat>
  <Paragraphs>11</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22</cp:revision>
  <dcterms:created xsi:type="dcterms:W3CDTF">2022-02-17T17:36:34Z</dcterms:created>
  <dcterms:modified xsi:type="dcterms:W3CDTF">2024-09-09T13:58:44Z</dcterms:modified>
</cp:coreProperties>
</file>