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p:cViewPr varScale="1">
        <p:scale>
          <a:sx n="58" d="100"/>
          <a:sy n="58" d="100"/>
        </p:scale>
        <p:origin x="1464" y="2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he-IL"/>
              <a:t>לחץ כדי לערוך סגנון כותרת של תבנית בסיס</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he-IL"/>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828512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234263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680789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499153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he-IL"/>
              <a:t>לחץ כדי לערוך סגנונות טקסט של תבנית בסיס</a:t>
            </a:r>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389922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199851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881779" y="3507105"/>
            <a:ext cx="5415676"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6480811" y="3507105"/>
            <a:ext cx="5442347"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7" name="Date Placeholder 6"/>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318879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912971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22471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542473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he-IL"/>
              <a:t>לחץ על הסמל כדי להוסיף תמונה</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985012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DD74816E-C905-4C6B-9659-AB667A687EB9}" type="datetimeFigureOut">
              <a:rPr lang="he-IL" smtClean="0"/>
              <a:t>ו'/אלול/תשפ"ד</a:t>
            </a:fld>
            <a:endParaRPr lang="he-IL"/>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7C83BBF4-1AF1-43C9-9668-8916276D8706}" type="slidenum">
              <a:rPr lang="he-IL" smtClean="0"/>
              <a:t>‹#›</a:t>
            </a:fld>
            <a:endParaRPr lang="he-IL"/>
          </a:p>
        </p:txBody>
      </p:sp>
    </p:spTree>
    <p:extLst>
      <p:ext uri="{BB962C8B-B14F-4D97-AF65-F5344CB8AC3E}">
        <p14:creationId xmlns:p14="http://schemas.microsoft.com/office/powerpoint/2010/main" val="192487574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280160" rtl="1"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r" defTabSz="1280160" rtl="1"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r" defTabSz="1280160" rtl="1"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r" defTabSz="1280160" rtl="1"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r" defTabSz="1280160" rtl="1" eaLnBrk="1" latinLnBrk="0" hangingPunct="1">
        <a:defRPr sz="2520" kern="1200">
          <a:solidFill>
            <a:schemeClr val="tx1"/>
          </a:solidFill>
          <a:latin typeface="+mn-lt"/>
          <a:ea typeface="+mn-ea"/>
          <a:cs typeface="+mn-cs"/>
        </a:defRPr>
      </a:lvl1pPr>
      <a:lvl2pPr marL="640080" algn="r" defTabSz="1280160" rtl="1" eaLnBrk="1" latinLnBrk="0" hangingPunct="1">
        <a:defRPr sz="2520" kern="1200">
          <a:solidFill>
            <a:schemeClr val="tx1"/>
          </a:solidFill>
          <a:latin typeface="+mn-lt"/>
          <a:ea typeface="+mn-ea"/>
          <a:cs typeface="+mn-cs"/>
        </a:defRPr>
      </a:lvl2pPr>
      <a:lvl3pPr marL="1280160" algn="r" defTabSz="1280160" rtl="1" eaLnBrk="1" latinLnBrk="0" hangingPunct="1">
        <a:defRPr sz="2520" kern="1200">
          <a:solidFill>
            <a:schemeClr val="tx1"/>
          </a:solidFill>
          <a:latin typeface="+mn-lt"/>
          <a:ea typeface="+mn-ea"/>
          <a:cs typeface="+mn-cs"/>
        </a:defRPr>
      </a:lvl3pPr>
      <a:lvl4pPr marL="1920240" algn="r" defTabSz="1280160" rtl="1" eaLnBrk="1" latinLnBrk="0" hangingPunct="1">
        <a:defRPr sz="2520" kern="1200">
          <a:solidFill>
            <a:schemeClr val="tx1"/>
          </a:solidFill>
          <a:latin typeface="+mn-lt"/>
          <a:ea typeface="+mn-ea"/>
          <a:cs typeface="+mn-cs"/>
        </a:defRPr>
      </a:lvl4pPr>
      <a:lvl5pPr marL="2560320" algn="r" defTabSz="1280160" rtl="1" eaLnBrk="1" latinLnBrk="0" hangingPunct="1">
        <a:defRPr sz="2520" kern="1200">
          <a:solidFill>
            <a:schemeClr val="tx1"/>
          </a:solidFill>
          <a:latin typeface="+mn-lt"/>
          <a:ea typeface="+mn-ea"/>
          <a:cs typeface="+mn-cs"/>
        </a:defRPr>
      </a:lvl5pPr>
      <a:lvl6pPr marL="3200400" algn="r" defTabSz="1280160" rtl="1" eaLnBrk="1" latinLnBrk="0" hangingPunct="1">
        <a:defRPr sz="2520" kern="1200">
          <a:solidFill>
            <a:schemeClr val="tx1"/>
          </a:solidFill>
          <a:latin typeface="+mn-lt"/>
          <a:ea typeface="+mn-ea"/>
          <a:cs typeface="+mn-cs"/>
        </a:defRPr>
      </a:lvl6pPr>
      <a:lvl7pPr marL="3840480" algn="r" defTabSz="1280160" rtl="1" eaLnBrk="1" latinLnBrk="0" hangingPunct="1">
        <a:defRPr sz="2520" kern="1200">
          <a:solidFill>
            <a:schemeClr val="tx1"/>
          </a:solidFill>
          <a:latin typeface="+mn-lt"/>
          <a:ea typeface="+mn-ea"/>
          <a:cs typeface="+mn-cs"/>
        </a:defRPr>
      </a:lvl7pPr>
      <a:lvl8pPr marL="4480560" algn="r" defTabSz="1280160" rtl="1" eaLnBrk="1" latinLnBrk="0" hangingPunct="1">
        <a:defRPr sz="2520" kern="1200">
          <a:solidFill>
            <a:schemeClr val="tx1"/>
          </a:solidFill>
          <a:latin typeface="+mn-lt"/>
          <a:ea typeface="+mn-ea"/>
          <a:cs typeface="+mn-cs"/>
        </a:defRPr>
      </a:lvl8pPr>
      <a:lvl9pPr marL="5120640" algn="r" defTabSz="1280160" rtl="1"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תמונה 6" descr="תמונה שמכילה בחוץ, שמיים, קרקע, אדם&#10;&#10;התיאור נוצר באופן אוטומטי">
            <a:extLst>
              <a:ext uri="{FF2B5EF4-FFF2-40B4-BE49-F238E27FC236}">
                <a16:creationId xmlns:a16="http://schemas.microsoft.com/office/drawing/2014/main" id="{661D0DE5-892E-7AFC-6CD0-1204E60B235A}"/>
              </a:ext>
            </a:extLst>
          </p:cNvPr>
          <p:cNvPicPr>
            <a:picLocks noChangeAspect="1"/>
          </p:cNvPicPr>
          <p:nvPr/>
        </p:nvPicPr>
        <p:blipFill>
          <a:blip r:embed="rId2">
            <a:extLst>
              <a:ext uri="{28A0092B-C50C-407E-A947-70E740481C1C}">
                <a14:useLocalDpi xmlns:a14="http://schemas.microsoft.com/office/drawing/2010/main" val="0"/>
              </a:ext>
            </a:extLst>
          </a:blip>
          <a:srcRect l="5396" t="20388" r="39363" b="39431"/>
          <a:stretch/>
        </p:blipFill>
        <p:spPr>
          <a:xfrm>
            <a:off x="4400386" y="5281175"/>
            <a:ext cx="4473565" cy="21698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8" name="Picture 4">
            <a:extLst>
              <a:ext uri="{FF2B5EF4-FFF2-40B4-BE49-F238E27FC236}">
                <a16:creationId xmlns:a16="http://schemas.microsoft.com/office/drawing/2014/main" id="{6FD8D7FA-B759-BC84-6686-EE4B2169275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416"/>
          <a:stretch/>
        </p:blipFill>
        <p:spPr bwMode="auto">
          <a:xfrm>
            <a:off x="361869" y="2460899"/>
            <a:ext cx="3592800" cy="42335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9" name="תיבת טקסט 8">
            <a:extLst>
              <a:ext uri="{FF2B5EF4-FFF2-40B4-BE49-F238E27FC236}">
                <a16:creationId xmlns:a16="http://schemas.microsoft.com/office/drawing/2014/main" id="{9257D755-53EA-4971-9A25-6170EBD71AB2}"/>
              </a:ext>
            </a:extLst>
          </p:cNvPr>
          <p:cNvSpPr txBox="1"/>
          <p:nvPr/>
        </p:nvSpPr>
        <p:spPr>
          <a:xfrm>
            <a:off x="7432179" y="456177"/>
            <a:ext cx="5007552" cy="584775"/>
          </a:xfrm>
          <a:prstGeom prst="rect">
            <a:avLst/>
          </a:prstGeom>
          <a:noFill/>
        </p:spPr>
        <p:txBody>
          <a:bodyPr wrap="square" rtlCol="1">
            <a:spAutoFit/>
          </a:bodyPr>
          <a:lstStyle/>
          <a:p>
            <a:pPr algn="r" rtl="1"/>
            <a:r>
              <a:rPr lang="he-IL" sz="3200" dirty="0">
                <a:solidFill>
                  <a:srgbClr val="0D446B"/>
                </a:solidFill>
                <a:latin typeface="Assistant ExtraBold" panose="00000900000000000000" pitchFamily="2" charset="-79"/>
                <a:cs typeface="Assistant ExtraBold" panose="00000900000000000000" pitchFamily="2" charset="-79"/>
              </a:rPr>
              <a:t>סטיבן </a:t>
            </a:r>
            <a:r>
              <a:rPr lang="he-IL" sz="3200" dirty="0" err="1">
                <a:solidFill>
                  <a:srgbClr val="0D446B"/>
                </a:solidFill>
                <a:latin typeface="Assistant ExtraBold" panose="00000900000000000000" pitchFamily="2" charset="-79"/>
                <a:cs typeface="Assistant ExtraBold" panose="00000900000000000000" pitchFamily="2" charset="-79"/>
              </a:rPr>
              <a:t>פילד</a:t>
            </a:r>
            <a:r>
              <a:rPr lang="he-IL" sz="3200" dirty="0">
                <a:latin typeface="Assistant SemiBold" panose="00000700000000000000" pitchFamily="2" charset="-79"/>
                <a:cs typeface="Assistant SemiBold" panose="00000700000000000000" pitchFamily="2" charset="-79"/>
              </a:rPr>
              <a:t> </a:t>
            </a:r>
            <a:r>
              <a:rPr lang="he-IL" sz="2200" dirty="0">
                <a:latin typeface="Assistant SemiBold" panose="00000700000000000000" pitchFamily="2" charset="-79"/>
                <a:cs typeface="Assistant SemiBold" panose="00000700000000000000" pitchFamily="2" charset="-79"/>
              </a:rPr>
              <a:t>71, טורונטו, קנדה</a:t>
            </a:r>
          </a:p>
        </p:txBody>
      </p:sp>
      <p:sp>
        <p:nvSpPr>
          <p:cNvPr id="11" name="תיבת טקסט 10">
            <a:extLst>
              <a:ext uri="{FF2B5EF4-FFF2-40B4-BE49-F238E27FC236}">
                <a16:creationId xmlns:a16="http://schemas.microsoft.com/office/drawing/2014/main" id="{0FEBA5D2-F678-4E01-8DEC-3BD7703B9EB7}"/>
              </a:ext>
            </a:extLst>
          </p:cNvPr>
          <p:cNvSpPr txBox="1"/>
          <p:nvPr/>
        </p:nvSpPr>
        <p:spPr>
          <a:xfrm>
            <a:off x="4238625" y="1153749"/>
            <a:ext cx="8201106" cy="1015663"/>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בשבילי יהדות זה...</a:t>
            </a:r>
            <a:r>
              <a:rPr lang="he-IL" sz="1500" dirty="0">
                <a:latin typeface="Assistant SemiBold" pitchFamily="2" charset="-79"/>
                <a:cs typeface="Assistant SemiBold" panose="00000700000000000000" pitchFamily="2" charset="-79"/>
              </a:rPr>
              <a:t> שבת בבית הכנסת הקונסרבטיבי הגדול ביותר בקנדה – קהילת 'בית צדק'. כשאני נכנס עם ילדיי ונכדיי אל בניין בית הכנסת הזה, שנבנה ב-1883, ליבי מתמלא שלווה. במיוחד שאני מסתכל על בני משפחתי המגיעים ביחד איתי לתפילה של שבת בבוקר, ואני מבין שאני ואשתי הצלחנו, הצלחנו להעביר את הזהות היהודית מדור לדור. </a:t>
            </a:r>
            <a:r>
              <a:rPr lang="he-IL" sz="1500" dirty="0">
                <a:latin typeface="Assistant ExtraBold" panose="00000900000000000000" pitchFamily="2" charset="-79"/>
                <a:cs typeface="Assistant ExtraBold" panose="00000900000000000000" pitchFamily="2" charset="-79"/>
              </a:rPr>
              <a:t>שאלה אליכם</a:t>
            </a:r>
            <a:r>
              <a:rPr lang="he-IL" sz="1500" dirty="0">
                <a:latin typeface="Assistant SemiBold" pitchFamily="2" charset="-79"/>
                <a:cs typeface="Assistant SemiBold" panose="00000700000000000000" pitchFamily="2" charset="-79"/>
              </a:rPr>
              <a:t> – מה מסמל בית כנסת עבורכם? האם גם עבורכם בית כנסת הוא סמל לבית וקהילה?</a:t>
            </a:r>
          </a:p>
        </p:txBody>
      </p:sp>
      <p:sp>
        <p:nvSpPr>
          <p:cNvPr id="12" name="תיבת טקסט 11">
            <a:extLst>
              <a:ext uri="{FF2B5EF4-FFF2-40B4-BE49-F238E27FC236}">
                <a16:creationId xmlns:a16="http://schemas.microsoft.com/office/drawing/2014/main" id="{9745F0EC-6AE2-4394-A6E8-0B10F20B512B}"/>
              </a:ext>
            </a:extLst>
          </p:cNvPr>
          <p:cNvSpPr txBox="1"/>
          <p:nvPr/>
        </p:nvSpPr>
        <p:spPr>
          <a:xfrm>
            <a:off x="4238625" y="3179836"/>
            <a:ext cx="8201106" cy="2169825"/>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ישראל בשבילי זה... </a:t>
            </a:r>
            <a:r>
              <a:rPr lang="he-IL" sz="1500" dirty="0">
                <a:latin typeface="Assistant SemiBold" panose="00000700000000000000" pitchFamily="2" charset="-79"/>
                <a:cs typeface="Assistant SemiBold" panose="00000700000000000000" pitchFamily="2" charset="-79"/>
              </a:rPr>
              <a:t>הבית השני שלי מעבר לים, מקום מפלט עבורי, בעצם סוג של תעודת ביטוח, למקרה שחייהם של היהודים בצפון אמריקה יהפכו לא-בטוחים, אם כי אני מעריך שהסבירות לכך היא נמוכה מאוד.</a:t>
            </a:r>
          </a:p>
          <a:p>
            <a:pPr algn="just" rtl="1"/>
            <a:endParaRPr lang="he-IL" sz="1500" dirty="0">
              <a:latin typeface="Assistant SemiBold" panose="00000700000000000000" pitchFamily="2" charset="-79"/>
              <a:cs typeface="Assistant SemiBold" panose="00000700000000000000" pitchFamily="2" charset="-79"/>
            </a:endParaRPr>
          </a:p>
          <a:p>
            <a:pPr algn="just" rtl="1"/>
            <a:r>
              <a:rPr lang="he-IL" sz="1500" dirty="0">
                <a:latin typeface="Assistant SemiBold" panose="00000700000000000000" pitchFamily="2" charset="-79"/>
                <a:cs typeface="Assistant SemiBold" panose="00000700000000000000" pitchFamily="2" charset="-79"/>
              </a:rPr>
              <a:t>שאלה אותי לאחרונה נכדתי – "סבא, מדוע מעולם לא חשבת על לעשות עלייה?". עניתי לה מה שאספר גם לכם – חשבתי על כך פעמים רבות, בעיקר כאשר הייתי צעיר, אך עם הזמן הבנתי את הדבר שישראלים רבים אינם מבינים – בישראל לא אוכל לעולם להיות יהודי באופן מלא. אני יהודי קונסרבטיבי, זהו הזרם אליו אני משתייך, על כל היופי והעושר שיש לו להציע – בישראל מישהו כמוני יהיה חייב לבחור בין חילוני, חרדי, או דתי-לאומי. הזרם הקונסרבטיבי בישראל לא מפותח מספיק ומישהו כמוני לא יוכל למצוא את עצמו בסביבה יהודית כזו, המציעה כל כך מעט אפשרויות להיות יהודי.</a:t>
            </a:r>
          </a:p>
        </p:txBody>
      </p:sp>
      <p:sp>
        <p:nvSpPr>
          <p:cNvPr id="13" name="תיבת טקסט 12">
            <a:extLst>
              <a:ext uri="{FF2B5EF4-FFF2-40B4-BE49-F238E27FC236}">
                <a16:creationId xmlns:a16="http://schemas.microsoft.com/office/drawing/2014/main" id="{3B30C38C-2ED0-43FB-AAD2-5C921CD6F223}"/>
              </a:ext>
            </a:extLst>
          </p:cNvPr>
          <p:cNvSpPr txBox="1"/>
          <p:nvPr/>
        </p:nvSpPr>
        <p:spPr>
          <a:xfrm>
            <a:off x="4238625" y="2282209"/>
            <a:ext cx="8201106" cy="784830"/>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משהו שחשוב לי שתדעו עליי הוא... </a:t>
            </a:r>
            <a:r>
              <a:rPr lang="he-IL" sz="1500" dirty="0">
                <a:latin typeface="Assistant SemiBold" panose="00000700000000000000" pitchFamily="2" charset="-79"/>
                <a:cs typeface="Assistant SemiBold" panose="00000700000000000000" pitchFamily="2" charset="-79"/>
              </a:rPr>
              <a:t>אני אוהב את הקהילה היהודית התוססת של קנדה בכלל </a:t>
            </a:r>
            <a:r>
              <a:rPr lang="he-IL" sz="1500" dirty="0" err="1">
                <a:latin typeface="Assistant SemiBold" panose="00000700000000000000" pitchFamily="2" charset="-79"/>
                <a:cs typeface="Assistant SemiBold" panose="00000700000000000000" pitchFamily="2" charset="-79"/>
              </a:rPr>
              <a:t>וטורנטו</a:t>
            </a:r>
            <a:r>
              <a:rPr lang="he-IL" sz="1500" dirty="0">
                <a:latin typeface="Assistant SemiBold" panose="00000700000000000000" pitchFamily="2" charset="-79"/>
                <a:cs typeface="Assistant SemiBold" panose="00000700000000000000" pitchFamily="2" charset="-79"/>
              </a:rPr>
              <a:t> בפרט. יש כאן מגוון רחב של בתי כנסת, ארגונים וקהילות שאפשר להשתייך אליהם – לחיים היהודים כאן יש מגוון רחב של צבעים וצורות. אני כבר שנים רבות מתנדב כאן בבית הכנסת 'בית צדק' כגזבר ותורם כך לקהילה המקיפה אותי.</a:t>
            </a:r>
          </a:p>
        </p:txBody>
      </p:sp>
      <p:sp>
        <p:nvSpPr>
          <p:cNvPr id="18" name="תיבת טקסט 17">
            <a:extLst>
              <a:ext uri="{FF2B5EF4-FFF2-40B4-BE49-F238E27FC236}">
                <a16:creationId xmlns:a16="http://schemas.microsoft.com/office/drawing/2014/main" id="{2B1768D7-A283-4673-AD9B-0E069AB7B20B}"/>
              </a:ext>
            </a:extLst>
          </p:cNvPr>
          <p:cNvSpPr txBox="1"/>
          <p:nvPr/>
        </p:nvSpPr>
        <p:spPr>
          <a:xfrm>
            <a:off x="9245902" y="5462458"/>
            <a:ext cx="3193830" cy="3093154"/>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מה עוד מתחשק לי לשתף אתכם על החיים שלי? </a:t>
            </a:r>
            <a:r>
              <a:rPr lang="he-IL" sz="1500" dirty="0">
                <a:latin typeface="Assistant SemiBold" panose="00000700000000000000" pitchFamily="2" charset="-79"/>
                <a:cs typeface="Assistant SemiBold" panose="00000700000000000000" pitchFamily="2" charset="-79"/>
              </a:rPr>
              <a:t>בחודש מרץ 2024 נסעתי מטעם משלחת של בית הכנסת שלי לביקור בישראל, כולל ביקור בעוטף. כשהגענו לאתר ההנצחה ב-'נובה' מצאנו עצמנו עומדים ליד קבוצה של יהודים מ-מקסיקו, חרדים מברוקלין, נוער ישראלי חילוני מתנועת הצופים וקבוצה של 'תגלית' מקליפורניה. אחד החרדים החל לשיר פתאום "כל העולם כולו גשר צר מאוד", הצטרפנו אליו כולם ועמדנו ביחד במעגל - זה היה עבורי אחד הרגעים היהודיים ביותר של חיי.</a:t>
            </a:r>
          </a:p>
        </p:txBody>
      </p:sp>
      <p:sp>
        <p:nvSpPr>
          <p:cNvPr id="20" name="תיבת טקסט 19">
            <a:extLst>
              <a:ext uri="{FF2B5EF4-FFF2-40B4-BE49-F238E27FC236}">
                <a16:creationId xmlns:a16="http://schemas.microsoft.com/office/drawing/2014/main" id="{E3346D9E-283D-43D0-8F71-EAFBCEB2EEF6}"/>
              </a:ext>
            </a:extLst>
          </p:cNvPr>
          <p:cNvSpPr txBox="1"/>
          <p:nvPr/>
        </p:nvSpPr>
        <p:spPr>
          <a:xfrm>
            <a:off x="361868" y="7704035"/>
            <a:ext cx="8742056" cy="1477328"/>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מה השתנה בעקבות ה-7 באוקטובר? </a:t>
            </a:r>
            <a:r>
              <a:rPr lang="he-IL" sz="1500" dirty="0">
                <a:latin typeface="Assistant SemiBold" panose="00000700000000000000" pitchFamily="2" charset="-79"/>
                <a:cs typeface="Assistant SemiBold" panose="00000700000000000000" pitchFamily="2" charset="-79"/>
              </a:rPr>
              <a:t>אנחנו המבוגרים הבנו שיש לנו פער גדול מאוד באופן שבו אנו מחנכים כאן את הדור הצעיר על ישראל ועל ציונות. עבור חלק מהצעירים המילה 'ציונות' הפכה למילת גנאי, וגם לנו האחריות לכך, מדוע? כי האמנו שהדור הצעיר לא יהיה בוגר מספיק על מנת להתמודד עם מושגים מורכבים כמו "הסכסוך", "מחסומים" ו-"אינתיפאדה" אז החלטנו לא לחשוף אותם בכלל להיבטים האלה של ישראל, ובכך השארנו אותם חשופים להסטה הפרועה בקולג'ים. סיפרנו להם על ישראל של הייטק, שמן זית וגמלים והשמטנו את החלקים המורכבים והקשים – כעת אנו מתמודדים עם התוצאות.</a:t>
            </a:r>
          </a:p>
        </p:txBody>
      </p:sp>
      <p:sp>
        <p:nvSpPr>
          <p:cNvPr id="3" name="תיבת טקסט 2">
            <a:extLst>
              <a:ext uri="{FF2B5EF4-FFF2-40B4-BE49-F238E27FC236}">
                <a16:creationId xmlns:a16="http://schemas.microsoft.com/office/drawing/2014/main" id="{CAF4858C-66B3-4202-D155-1EF03A85545B}"/>
              </a:ext>
            </a:extLst>
          </p:cNvPr>
          <p:cNvSpPr txBox="1"/>
          <p:nvPr/>
        </p:nvSpPr>
        <p:spPr>
          <a:xfrm>
            <a:off x="361868" y="9105008"/>
            <a:ext cx="1445158" cy="276999"/>
          </a:xfrm>
          <a:prstGeom prst="rect">
            <a:avLst/>
          </a:prstGeom>
          <a:noFill/>
        </p:spPr>
        <p:txBody>
          <a:bodyPr wrap="square" rtlCol="1">
            <a:spAutoFit/>
          </a:bodyPr>
          <a:lstStyle/>
          <a:p>
            <a:pPr algn="ctr" rtl="1"/>
            <a:r>
              <a:rPr lang="he-IL" sz="1200" dirty="0">
                <a:latin typeface="Assistant SemiBold" panose="00000700000000000000" pitchFamily="2" charset="-79"/>
                <a:cs typeface="Assistant SemiBold" panose="00000700000000000000" pitchFamily="2" charset="-79"/>
              </a:rPr>
              <a:t>עודכן – אוגוסט 2024</a:t>
            </a:r>
          </a:p>
        </p:txBody>
      </p:sp>
      <p:pic>
        <p:nvPicPr>
          <p:cNvPr id="2" name="Picture 2">
            <a:extLst>
              <a:ext uri="{FF2B5EF4-FFF2-40B4-BE49-F238E27FC236}">
                <a16:creationId xmlns:a16="http://schemas.microsoft.com/office/drawing/2014/main" id="{1D50C8B4-018A-867D-7FA8-8DF73F79B4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202" y="166991"/>
            <a:ext cx="2820312" cy="540000"/>
          </a:xfrm>
          <a:prstGeom prst="rect">
            <a:avLst/>
          </a:prstGeom>
          <a:noFill/>
          <a:extLst>
            <a:ext uri="{909E8E84-426E-40DD-AFC4-6F175D3DCCD1}">
              <a14:hiddenFill xmlns:a14="http://schemas.microsoft.com/office/drawing/2010/main">
                <a:solidFill>
                  <a:srgbClr val="FFFFFF"/>
                </a:solidFill>
              </a14:hiddenFill>
            </a:ext>
          </a:extLst>
        </p:spPr>
      </p:pic>
      <p:sp>
        <p:nvSpPr>
          <p:cNvPr id="25" name="מלבן: פינות מעוגלות 24">
            <a:extLst>
              <a:ext uri="{FF2B5EF4-FFF2-40B4-BE49-F238E27FC236}">
                <a16:creationId xmlns:a16="http://schemas.microsoft.com/office/drawing/2014/main" id="{AE647631-8E2C-6AB8-7E97-C0BDC5348A4D}"/>
              </a:ext>
            </a:extLst>
          </p:cNvPr>
          <p:cNvSpPr/>
          <p:nvPr/>
        </p:nvSpPr>
        <p:spPr>
          <a:xfrm>
            <a:off x="361869" y="5914743"/>
            <a:ext cx="3592800" cy="954295"/>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just" rtl="1"/>
            <a:r>
              <a:rPr lang="he-IL" sz="1200" dirty="0">
                <a:solidFill>
                  <a:schemeClr val="tx1"/>
                </a:solidFill>
                <a:latin typeface="Assistant SemiBold" panose="00000700000000000000" pitchFamily="2" charset="-79"/>
                <a:cs typeface="Assistant SemiBold" panose="00000700000000000000" pitchFamily="2" charset="-79"/>
              </a:rPr>
              <a:t>בית הכנסת 'בית צדק' נוסד ב-1955 לאחר איחוד בין שני בתי כנסת: גואל צדק ובית המדרש הגדול חבורת תהילים שנבנו בסוף המאה ה-19. בבית הכנסת חברות כיום כ-2,600 משפחות המשלמות מנוי דמי חברות שנתי.</a:t>
            </a:r>
          </a:p>
        </p:txBody>
      </p:sp>
      <p:sp>
        <p:nvSpPr>
          <p:cNvPr id="5" name="תיבת טקסט 4">
            <a:extLst>
              <a:ext uri="{FF2B5EF4-FFF2-40B4-BE49-F238E27FC236}">
                <a16:creationId xmlns:a16="http://schemas.microsoft.com/office/drawing/2014/main" id="{BFB4B25E-1972-C937-BF8D-51F263BEE54F}"/>
              </a:ext>
            </a:extLst>
          </p:cNvPr>
          <p:cNvSpPr txBox="1"/>
          <p:nvPr/>
        </p:nvSpPr>
        <p:spPr>
          <a:xfrm>
            <a:off x="9852135" y="341635"/>
            <a:ext cx="2572356" cy="276999"/>
          </a:xfrm>
          <a:prstGeom prst="rect">
            <a:avLst/>
          </a:prstGeom>
          <a:noFill/>
        </p:spPr>
        <p:txBody>
          <a:bodyPr wrap="square" rtlCol="1">
            <a:spAutoFit/>
          </a:bodyPr>
          <a:lstStyle/>
          <a:p>
            <a:pPr algn="r" rtl="1"/>
            <a:r>
              <a:rPr lang="he-IL" sz="1200" dirty="0">
                <a:latin typeface="Assistant SemiBold" panose="00000700000000000000" pitchFamily="2" charset="-79"/>
                <a:cs typeface="Assistant SemiBold" panose="00000700000000000000" pitchFamily="2" charset="-79"/>
              </a:rPr>
              <a:t>שיחות עם דמויות מהתפוצות</a:t>
            </a:r>
          </a:p>
        </p:txBody>
      </p:sp>
      <p:pic>
        <p:nvPicPr>
          <p:cNvPr id="6" name="Picture 2" descr="No photo description available.">
            <a:extLst>
              <a:ext uri="{FF2B5EF4-FFF2-40B4-BE49-F238E27FC236}">
                <a16:creationId xmlns:a16="http://schemas.microsoft.com/office/drawing/2014/main" id="{38F7DE15-4436-AAEE-9521-A157412FB8E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206" t="13342" r="24186" b="33836"/>
          <a:stretch/>
        </p:blipFill>
        <p:spPr bwMode="auto">
          <a:xfrm>
            <a:off x="1120186" y="1186953"/>
            <a:ext cx="2073598" cy="24918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14" name="מלבן: פינות מעוגלות 13">
            <a:extLst>
              <a:ext uri="{FF2B5EF4-FFF2-40B4-BE49-F238E27FC236}">
                <a16:creationId xmlns:a16="http://schemas.microsoft.com/office/drawing/2014/main" id="{C8C54C11-B926-03DE-2554-341597787A4D}"/>
              </a:ext>
            </a:extLst>
          </p:cNvPr>
          <p:cNvSpPr/>
          <p:nvPr/>
        </p:nvSpPr>
        <p:spPr>
          <a:xfrm>
            <a:off x="4400386" y="6916689"/>
            <a:ext cx="4473565" cy="568736"/>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just" rtl="1"/>
            <a:r>
              <a:rPr lang="he-IL" sz="1200" dirty="0">
                <a:solidFill>
                  <a:schemeClr val="tx1"/>
                </a:solidFill>
                <a:latin typeface="Assistant SemiBold" panose="00000700000000000000" pitchFamily="2" charset="-79"/>
                <a:cs typeface="Assistant SemiBold" panose="00000700000000000000" pitchFamily="2" charset="-79"/>
              </a:rPr>
              <a:t>לא אשכח את הביקור שלי ב-'נובה' במהלך משלחת לישראל. זה היה עבורי הביקור החשוב והמשמעותי ביותר שלי לישראל מאז ומעולם.</a:t>
            </a:r>
          </a:p>
        </p:txBody>
      </p:sp>
    </p:spTree>
    <p:extLst>
      <p:ext uri="{BB962C8B-B14F-4D97-AF65-F5344CB8AC3E}">
        <p14:creationId xmlns:p14="http://schemas.microsoft.com/office/powerpoint/2010/main" val="4024812127"/>
      </p:ext>
    </p:extLst>
  </p:cSld>
  <p:clrMapOvr>
    <a:masterClrMapping/>
  </p:clrMapOvr>
</p:sld>
</file>

<file path=ppt/theme/theme1.xml><?xml version="1.0" encoding="utf-8"?>
<a:theme xmlns:a="http://schemas.openxmlformats.org/drawingml/2006/main" name="ערכת נושא של Office 2013 - 2022">
  <a:themeElements>
    <a:clrScheme name="ערכת נושא של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ערכת נושא של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רכת נושא של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413</TotalTime>
  <Words>563</Words>
  <Application>Microsoft Office PowerPoint</Application>
  <PresentationFormat>נייר A3 ‏(297x420 מ"מ)</PresentationFormat>
  <Paragraphs>12</Paragraphs>
  <Slides>1</Slides>
  <Notes>0</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vt:i4>
      </vt:variant>
    </vt:vector>
  </HeadingPairs>
  <TitlesOfParts>
    <vt:vector size="7" baseType="lpstr">
      <vt:lpstr>Arial</vt:lpstr>
      <vt:lpstr>Assistant ExtraBold</vt:lpstr>
      <vt:lpstr>Assistant SemiBold</vt:lpstr>
      <vt:lpstr>Calibri</vt:lpstr>
      <vt:lpstr>Calibri Light</vt:lpstr>
      <vt:lpstr>ערכת נושא של Office 2013 - 2022</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Yoni Alon</dc:creator>
  <cp:lastModifiedBy>Yoni Alon</cp:lastModifiedBy>
  <cp:revision>21</cp:revision>
  <dcterms:created xsi:type="dcterms:W3CDTF">2022-02-17T17:36:34Z</dcterms:created>
  <dcterms:modified xsi:type="dcterms:W3CDTF">2024-09-09T15:46:43Z</dcterms:modified>
</cp:coreProperties>
</file>