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p:cViewPr>
        <p:scale>
          <a:sx n="100" d="100"/>
          <a:sy n="100" d="100"/>
        </p:scale>
        <p:origin x="29" y="-19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he-IL"/>
              <a:t>לחץ כדי לערוך סגנון כותרת של תבנית בסיס</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he-IL"/>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8809968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001018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77612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241675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he-IL"/>
              <a:t>לחץ כדי לערוך סגנונות טקסט של תבנית בסיס</a:t>
            </a:r>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310652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993050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881779" y="3507105"/>
            <a:ext cx="5415676"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6480811" y="3507105"/>
            <a:ext cx="5442347"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7" name="Date Placeholder 6"/>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846779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876037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578613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876119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he-IL"/>
              <a:t>לחץ על הסמל כדי להוסיף תמונה</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920010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DD74816E-C905-4C6B-9659-AB667A687EB9}" type="datetimeFigureOut">
              <a:rPr lang="he-IL" smtClean="0"/>
              <a:t>ו'/אלול/תשפ"ד</a:t>
            </a:fld>
            <a:endParaRPr lang="he-IL"/>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7C83BBF4-1AF1-43C9-9668-8916276D8706}" type="slidenum">
              <a:rPr lang="he-IL" smtClean="0"/>
              <a:t>‹#›</a:t>
            </a:fld>
            <a:endParaRPr lang="he-IL"/>
          </a:p>
        </p:txBody>
      </p:sp>
    </p:spTree>
    <p:extLst>
      <p:ext uri="{BB962C8B-B14F-4D97-AF65-F5344CB8AC3E}">
        <p14:creationId xmlns:p14="http://schemas.microsoft.com/office/powerpoint/2010/main" val="165186646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280160" rtl="1"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r" defTabSz="1280160" rtl="1"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r" defTabSz="1280160" rtl="1"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r" defTabSz="1280160" rtl="1"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r" defTabSz="1280160" rtl="1" eaLnBrk="1" latinLnBrk="0" hangingPunct="1">
        <a:defRPr sz="2520" kern="1200">
          <a:solidFill>
            <a:schemeClr val="tx1"/>
          </a:solidFill>
          <a:latin typeface="+mn-lt"/>
          <a:ea typeface="+mn-ea"/>
          <a:cs typeface="+mn-cs"/>
        </a:defRPr>
      </a:lvl1pPr>
      <a:lvl2pPr marL="640080" algn="r" defTabSz="1280160" rtl="1" eaLnBrk="1" latinLnBrk="0" hangingPunct="1">
        <a:defRPr sz="2520" kern="1200">
          <a:solidFill>
            <a:schemeClr val="tx1"/>
          </a:solidFill>
          <a:latin typeface="+mn-lt"/>
          <a:ea typeface="+mn-ea"/>
          <a:cs typeface="+mn-cs"/>
        </a:defRPr>
      </a:lvl2pPr>
      <a:lvl3pPr marL="1280160" algn="r" defTabSz="1280160" rtl="1" eaLnBrk="1" latinLnBrk="0" hangingPunct="1">
        <a:defRPr sz="2520" kern="1200">
          <a:solidFill>
            <a:schemeClr val="tx1"/>
          </a:solidFill>
          <a:latin typeface="+mn-lt"/>
          <a:ea typeface="+mn-ea"/>
          <a:cs typeface="+mn-cs"/>
        </a:defRPr>
      </a:lvl3pPr>
      <a:lvl4pPr marL="1920240" algn="r" defTabSz="1280160" rtl="1" eaLnBrk="1" latinLnBrk="0" hangingPunct="1">
        <a:defRPr sz="2520" kern="1200">
          <a:solidFill>
            <a:schemeClr val="tx1"/>
          </a:solidFill>
          <a:latin typeface="+mn-lt"/>
          <a:ea typeface="+mn-ea"/>
          <a:cs typeface="+mn-cs"/>
        </a:defRPr>
      </a:lvl4pPr>
      <a:lvl5pPr marL="2560320" algn="r" defTabSz="1280160" rtl="1" eaLnBrk="1" latinLnBrk="0" hangingPunct="1">
        <a:defRPr sz="2520" kern="1200">
          <a:solidFill>
            <a:schemeClr val="tx1"/>
          </a:solidFill>
          <a:latin typeface="+mn-lt"/>
          <a:ea typeface="+mn-ea"/>
          <a:cs typeface="+mn-cs"/>
        </a:defRPr>
      </a:lvl5pPr>
      <a:lvl6pPr marL="3200400" algn="r" defTabSz="1280160" rtl="1" eaLnBrk="1" latinLnBrk="0" hangingPunct="1">
        <a:defRPr sz="2520" kern="1200">
          <a:solidFill>
            <a:schemeClr val="tx1"/>
          </a:solidFill>
          <a:latin typeface="+mn-lt"/>
          <a:ea typeface="+mn-ea"/>
          <a:cs typeface="+mn-cs"/>
        </a:defRPr>
      </a:lvl6pPr>
      <a:lvl7pPr marL="3840480" algn="r" defTabSz="1280160" rtl="1" eaLnBrk="1" latinLnBrk="0" hangingPunct="1">
        <a:defRPr sz="2520" kern="1200">
          <a:solidFill>
            <a:schemeClr val="tx1"/>
          </a:solidFill>
          <a:latin typeface="+mn-lt"/>
          <a:ea typeface="+mn-ea"/>
          <a:cs typeface="+mn-cs"/>
        </a:defRPr>
      </a:lvl7pPr>
      <a:lvl8pPr marL="4480560" algn="r" defTabSz="1280160" rtl="1" eaLnBrk="1" latinLnBrk="0" hangingPunct="1">
        <a:defRPr sz="2520" kern="1200">
          <a:solidFill>
            <a:schemeClr val="tx1"/>
          </a:solidFill>
          <a:latin typeface="+mn-lt"/>
          <a:ea typeface="+mn-ea"/>
          <a:cs typeface="+mn-cs"/>
        </a:defRPr>
      </a:lvl8pPr>
      <a:lvl9pPr marL="5120640" algn="r" defTabSz="1280160" rtl="1"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תיבת טקסט 8">
            <a:extLst>
              <a:ext uri="{FF2B5EF4-FFF2-40B4-BE49-F238E27FC236}">
                <a16:creationId xmlns:a16="http://schemas.microsoft.com/office/drawing/2014/main" id="{9257D755-53EA-4971-9A25-6170EBD71AB2}"/>
              </a:ext>
            </a:extLst>
          </p:cNvPr>
          <p:cNvSpPr txBox="1"/>
          <p:nvPr/>
        </p:nvSpPr>
        <p:spPr>
          <a:xfrm>
            <a:off x="7627789" y="334797"/>
            <a:ext cx="5007552" cy="584775"/>
          </a:xfrm>
          <a:prstGeom prst="rect">
            <a:avLst/>
          </a:prstGeom>
          <a:noFill/>
        </p:spPr>
        <p:txBody>
          <a:bodyPr wrap="square" rtlCol="1">
            <a:spAutoFit/>
          </a:bodyPr>
          <a:lstStyle/>
          <a:p>
            <a:pPr algn="r" rtl="1"/>
            <a:r>
              <a:rPr lang="he-IL" sz="3200" dirty="0">
                <a:solidFill>
                  <a:srgbClr val="0D446B"/>
                </a:solidFill>
                <a:latin typeface="Assistant ExtraBold" panose="00000900000000000000" pitchFamily="2" charset="-79"/>
                <a:cs typeface="Assistant ExtraBold" panose="00000900000000000000" pitchFamily="2" charset="-79"/>
              </a:rPr>
              <a:t>זכריה (ז'אק) לוי</a:t>
            </a:r>
            <a:r>
              <a:rPr lang="he-IL" sz="3200" dirty="0">
                <a:latin typeface="Assistant SemiBold" panose="00000700000000000000" pitchFamily="2" charset="-79"/>
                <a:cs typeface="Assistant SemiBold" panose="00000700000000000000" pitchFamily="2" charset="-79"/>
              </a:rPr>
              <a:t> </a:t>
            </a:r>
            <a:r>
              <a:rPr lang="he-IL" sz="2200" dirty="0">
                <a:latin typeface="Assistant SemiBold" panose="00000700000000000000" pitchFamily="2" charset="-79"/>
                <a:cs typeface="Assistant SemiBold" panose="00000700000000000000" pitchFamily="2" charset="-79"/>
              </a:rPr>
              <a:t>22, פריז, צרפת</a:t>
            </a:r>
          </a:p>
        </p:txBody>
      </p:sp>
      <p:sp>
        <p:nvSpPr>
          <p:cNvPr id="11" name="תיבת טקסט 10">
            <a:extLst>
              <a:ext uri="{FF2B5EF4-FFF2-40B4-BE49-F238E27FC236}">
                <a16:creationId xmlns:a16="http://schemas.microsoft.com/office/drawing/2014/main" id="{0FEBA5D2-F678-4E01-8DEC-3BD7703B9EB7}"/>
              </a:ext>
            </a:extLst>
          </p:cNvPr>
          <p:cNvSpPr txBox="1"/>
          <p:nvPr/>
        </p:nvSpPr>
        <p:spPr>
          <a:xfrm>
            <a:off x="4005184" y="997881"/>
            <a:ext cx="8577593" cy="830997"/>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בשבילי יהדות זה...</a:t>
            </a:r>
            <a:r>
              <a:rPr lang="he-IL" sz="1600" dirty="0">
                <a:latin typeface="Assistant SemiBold" pitchFamily="2" charset="-79"/>
                <a:cs typeface="Assistant SemiBold" panose="00000700000000000000" pitchFamily="2" charset="-79"/>
              </a:rPr>
              <a:t> זה האמונה בדת היהודית ובעם ישראל. אני יהודי דתי ואני צרפתי, יש לי זהות לאומית צרפתית חזקה מאוד. אני לא תמיד עם כיפה על הראש, בעיקר לא ברחובות ובשכונות בהן היו אירועים אנטישמיים או ליד הפגנות של פלסטינים, אבל אני גאה ביהדות שלי.</a:t>
            </a:r>
          </a:p>
        </p:txBody>
      </p:sp>
      <p:sp>
        <p:nvSpPr>
          <p:cNvPr id="12" name="תיבת טקסט 11">
            <a:extLst>
              <a:ext uri="{FF2B5EF4-FFF2-40B4-BE49-F238E27FC236}">
                <a16:creationId xmlns:a16="http://schemas.microsoft.com/office/drawing/2014/main" id="{9745F0EC-6AE2-4394-A6E8-0B10F20B512B}"/>
              </a:ext>
            </a:extLst>
          </p:cNvPr>
          <p:cNvSpPr txBox="1"/>
          <p:nvPr/>
        </p:nvSpPr>
        <p:spPr>
          <a:xfrm>
            <a:off x="4005183" y="3973195"/>
            <a:ext cx="8577593" cy="1323439"/>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ישראל בשבילי זה... </a:t>
            </a:r>
            <a:r>
              <a:rPr lang="he-IL" sz="1600" dirty="0">
                <a:latin typeface="Assistant SemiBold" panose="00000700000000000000" pitchFamily="2" charset="-79"/>
                <a:cs typeface="Assistant SemiBold" panose="00000700000000000000" pitchFamily="2" charset="-79"/>
              </a:rPr>
              <a:t>מקום שבו יש כבר הרבה משפחה וחברים שהגיעו לשם בעשור האחרון, במסגרת העלייה הגדולה של יהודי צרפת לישראל. בשנים 2012-2022 עלו לישראל 42 אלף עולים מצרפת, שזה פי 2 מעשור אחד קודם לכן. מה שהרבה ישראלים לא יודעים על העולים האלה זה שלא כולם עשירים, חלקם מגיעים לישראל וכמו כל שאר הישראלים, מתקשים לקנות לעצמם דירה ודבר נוסף הוא ש- 15-25 אחוז מהם יחזרו לצרפת תוך מספר שנים בגלל קשיי הסתגלות והתאקלמות בישראל.</a:t>
            </a:r>
          </a:p>
        </p:txBody>
      </p:sp>
      <p:sp>
        <p:nvSpPr>
          <p:cNvPr id="13" name="תיבת טקסט 12">
            <a:extLst>
              <a:ext uri="{FF2B5EF4-FFF2-40B4-BE49-F238E27FC236}">
                <a16:creationId xmlns:a16="http://schemas.microsoft.com/office/drawing/2014/main" id="{3B30C38C-2ED0-43FB-AAD2-5C921CD6F223}"/>
              </a:ext>
            </a:extLst>
          </p:cNvPr>
          <p:cNvSpPr txBox="1"/>
          <p:nvPr/>
        </p:nvSpPr>
        <p:spPr>
          <a:xfrm>
            <a:off x="4005184" y="2239317"/>
            <a:ext cx="8577593" cy="1323439"/>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משהו שחשוב לי שתדעו עליי הוא... </a:t>
            </a:r>
            <a:r>
              <a:rPr lang="he-IL" sz="1600" dirty="0">
                <a:latin typeface="Assistant SemiBold" panose="00000700000000000000" pitchFamily="2" charset="-79"/>
                <a:cs typeface="Assistant SemiBold" panose="00000700000000000000" pitchFamily="2" charset="-79"/>
              </a:rPr>
              <a:t>אבא שלי הגיע לפה </a:t>
            </a:r>
            <a:r>
              <a:rPr lang="he-IL" sz="1600" dirty="0" err="1">
                <a:latin typeface="Assistant SemiBold" panose="00000700000000000000" pitchFamily="2" charset="-79"/>
                <a:cs typeface="Assistant SemiBold" panose="00000700000000000000" pitchFamily="2" charset="-79"/>
              </a:rPr>
              <a:t>מאלג'ריה</a:t>
            </a:r>
            <a:r>
              <a:rPr lang="he-IL" sz="1600" dirty="0">
                <a:latin typeface="Assistant SemiBold" panose="00000700000000000000" pitchFamily="2" charset="-79"/>
                <a:cs typeface="Assistant SemiBold" panose="00000700000000000000" pitchFamily="2" charset="-79"/>
              </a:rPr>
              <a:t> ואמא ממרוקו, בשנות ה-70. הם היו סטודנטים בפריז, התאהבו ונשארו. יש פה קהילה של יהודים ספרדים חזקה מאוד, שגאה במי שהיא ובמסורת של יהודי ארצות האסלאם. כנער למדתי בבית ספר יהודי פרטי שנוסד בשנת 1948. זה בית ספר דתי-אורתודוקסי מעורב בשם 'יבנה פריז'. בגלל הלימודים שם העברית שלי טובה מאוד. </a:t>
            </a:r>
            <a:r>
              <a:rPr lang="he-IL" sz="1600" dirty="0">
                <a:latin typeface="Assistant ExtraBold" panose="00000900000000000000" pitchFamily="2" charset="-79"/>
                <a:cs typeface="Assistant ExtraBold" panose="00000900000000000000" pitchFamily="2" charset="-79"/>
              </a:rPr>
              <a:t>שאלה אליכם</a:t>
            </a:r>
            <a:r>
              <a:rPr lang="he-IL" sz="1600" dirty="0">
                <a:latin typeface="Assistant SemiBold" panose="00000700000000000000" pitchFamily="2" charset="-79"/>
                <a:cs typeface="Assistant SemiBold" panose="00000700000000000000" pitchFamily="2" charset="-79"/>
              </a:rPr>
              <a:t> – עד כמה ה-'עדה' שלכם, המוצא של המשפחה שלכם, זה רכיב משמעותי בזהות שלכם?</a:t>
            </a:r>
          </a:p>
        </p:txBody>
      </p:sp>
      <p:sp>
        <p:nvSpPr>
          <p:cNvPr id="18" name="תיבת טקסט 17">
            <a:extLst>
              <a:ext uri="{FF2B5EF4-FFF2-40B4-BE49-F238E27FC236}">
                <a16:creationId xmlns:a16="http://schemas.microsoft.com/office/drawing/2014/main" id="{2B1768D7-A283-4673-AD9B-0E069AB7B20B}"/>
              </a:ext>
            </a:extLst>
          </p:cNvPr>
          <p:cNvSpPr txBox="1"/>
          <p:nvPr/>
        </p:nvSpPr>
        <p:spPr>
          <a:xfrm>
            <a:off x="4005183" y="5707072"/>
            <a:ext cx="8577593" cy="2062103"/>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עוד מתחשק לי לשתף אתכם על החיים שלי? </a:t>
            </a:r>
            <a:r>
              <a:rPr lang="he-IL" sz="1600" dirty="0">
                <a:latin typeface="Assistant SemiBold" panose="00000700000000000000" pitchFamily="2" charset="-79"/>
                <a:cs typeface="Assistant SemiBold" panose="00000700000000000000" pitchFamily="2" charset="-79"/>
              </a:rPr>
              <a:t>כנער מאוד אהבתי להיות מעורב בפעילויות של 'בני עקיבא' פריז (הבאתי לכם כאן תמונה מיום פעילות בשלג). זו </a:t>
            </a:r>
            <a:r>
              <a:rPr lang="he-IL" sz="1600" dirty="0" err="1">
                <a:latin typeface="Assistant SemiBold" panose="00000700000000000000" pitchFamily="2" charset="-79"/>
                <a:cs typeface="Assistant SemiBold" panose="00000700000000000000" pitchFamily="2" charset="-79"/>
              </a:rPr>
              <a:t>היתה</a:t>
            </a:r>
            <a:r>
              <a:rPr lang="he-IL" sz="1600" dirty="0">
                <a:latin typeface="Assistant SemiBold" panose="00000700000000000000" pitchFamily="2" charset="-79"/>
                <a:cs typeface="Assistant SemiBold" panose="00000700000000000000" pitchFamily="2" charset="-79"/>
              </a:rPr>
              <a:t> הזדמנות עבורי להעביר לילדים הצעירים את האהבה שיש לי כלפי היהדות. זו גם </a:t>
            </a:r>
            <a:r>
              <a:rPr lang="he-IL" sz="1600" dirty="0" err="1">
                <a:latin typeface="Assistant SemiBold" panose="00000700000000000000" pitchFamily="2" charset="-79"/>
                <a:cs typeface="Assistant SemiBold" panose="00000700000000000000" pitchFamily="2" charset="-79"/>
              </a:rPr>
              <a:t>היתה</a:t>
            </a:r>
            <a:r>
              <a:rPr lang="he-IL" sz="1600" dirty="0">
                <a:latin typeface="Assistant SemiBold" panose="00000700000000000000" pitchFamily="2" charset="-79"/>
                <a:cs typeface="Assistant SemiBold" panose="00000700000000000000" pitchFamily="2" charset="-79"/>
              </a:rPr>
              <a:t> סביבה טובה להכיר בה בת זוג יהודייה.</a:t>
            </a:r>
          </a:p>
          <a:p>
            <a:pPr algn="just" rtl="1"/>
            <a:endParaRPr lang="he-IL" sz="1600" dirty="0">
              <a:latin typeface="Assistant SemiBold" panose="00000700000000000000" pitchFamily="2" charset="-79"/>
              <a:cs typeface="Assistant SemiBold" panose="00000700000000000000" pitchFamily="2" charset="-79"/>
            </a:endParaRPr>
          </a:p>
          <a:p>
            <a:pPr algn="just" rtl="1"/>
            <a:r>
              <a:rPr lang="he-IL" sz="1600" dirty="0">
                <a:latin typeface="Assistant SemiBold" panose="00000700000000000000" pitchFamily="2" charset="-79"/>
                <a:cs typeface="Assistant SemiBold" panose="00000700000000000000" pitchFamily="2" charset="-79"/>
              </a:rPr>
              <a:t>לי אישית קשה עם הנושא של ההתבוללות ועם זה שצעירים יהודים רבים מוותרים לעצמם ולא מתעקשים להקים משפחה עם בן או בת זוג יהודייה. יש לי חבר שגדל איתי, שהתחתן עם בת זוג לא יהודייה, והם חוגגים עם הילדים שלהם גם את חנוכה וגם את חג המולד, וזה קשה לי לראות בבית שלהם את עץ האשוח ליד החנוכייה אבל אני מכבד ואוהב אותו למרות הבחירה שלו.</a:t>
            </a:r>
          </a:p>
        </p:txBody>
      </p:sp>
      <p:sp>
        <p:nvSpPr>
          <p:cNvPr id="20" name="תיבת טקסט 19">
            <a:extLst>
              <a:ext uri="{FF2B5EF4-FFF2-40B4-BE49-F238E27FC236}">
                <a16:creationId xmlns:a16="http://schemas.microsoft.com/office/drawing/2014/main" id="{E3346D9E-283D-43D0-8F71-EAFBCEB2EEF6}"/>
              </a:ext>
            </a:extLst>
          </p:cNvPr>
          <p:cNvSpPr txBox="1"/>
          <p:nvPr/>
        </p:nvSpPr>
        <p:spPr>
          <a:xfrm>
            <a:off x="420914" y="8097540"/>
            <a:ext cx="12161863" cy="1015663"/>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מה השתנה בעקבות ה-7 באוקטובר? </a:t>
            </a:r>
            <a:r>
              <a:rPr lang="he-IL" sz="1500" dirty="0">
                <a:latin typeface="Assistant SemiBold" panose="00000700000000000000" pitchFamily="2" charset="-79"/>
                <a:cs typeface="Assistant SemiBold" panose="00000700000000000000" pitchFamily="2" charset="-79"/>
              </a:rPr>
              <a:t>האנטישמיות הפכה בוטה יותר, חריפה יותר. ההפגנות הפרו-</a:t>
            </a:r>
            <a:r>
              <a:rPr lang="he-IL" sz="1500" dirty="0" err="1">
                <a:latin typeface="Assistant SemiBold" panose="00000700000000000000" pitchFamily="2" charset="-79"/>
                <a:cs typeface="Assistant SemiBold" panose="00000700000000000000" pitchFamily="2" charset="-79"/>
              </a:rPr>
              <a:t>פלסטניות</a:t>
            </a:r>
            <a:r>
              <a:rPr lang="he-IL" sz="1500" dirty="0">
                <a:latin typeface="Assistant SemiBold" panose="00000700000000000000" pitchFamily="2" charset="-79"/>
                <a:cs typeface="Assistant SemiBold" panose="00000700000000000000" pitchFamily="2" charset="-79"/>
              </a:rPr>
              <a:t> הן מטרידות ומפחידות. ראיתי את העתיד שלי כאן בצרפת ועלייה תמיד נראתה כמו רעיון אקזוטי ולא ריאלי, אך פתאום המצב השתנה. עלייה כבר הופכת להיות רעיון יותר פרקטי, על אף הקשיים הרבים הכרוכים בכך. זו תקופה של התלבטות רבה, של המתנה לראות כיצד המצב בישראל ימשיך להשפיע עלינו כאן, היהודים בצרפת. זו תקופה שבה אני מרגיש שמי שמבין אותי באמת הם אחיותיי ואחיי היהודים, אל מול המשבר עלינו להישאר חזקים יחד.</a:t>
            </a:r>
          </a:p>
        </p:txBody>
      </p:sp>
      <p:pic>
        <p:nvPicPr>
          <p:cNvPr id="29" name="תמונה 28">
            <a:extLst>
              <a:ext uri="{FF2B5EF4-FFF2-40B4-BE49-F238E27FC236}">
                <a16:creationId xmlns:a16="http://schemas.microsoft.com/office/drawing/2014/main" id="{2DA68BB6-941E-FC55-452B-75216110BFA9}"/>
              </a:ext>
            </a:extLst>
          </p:cNvPr>
          <p:cNvPicPr>
            <a:picLocks noChangeAspect="1"/>
          </p:cNvPicPr>
          <p:nvPr/>
        </p:nvPicPr>
        <p:blipFill>
          <a:blip r:embed="rId2">
            <a:extLst>
              <a:ext uri="{28A0092B-C50C-407E-A947-70E740481C1C}">
                <a14:useLocalDpi xmlns:a14="http://schemas.microsoft.com/office/drawing/2010/main" val="0"/>
              </a:ext>
            </a:extLst>
          </a:blip>
          <a:srcRect t="7074" b="7074"/>
          <a:stretch/>
        </p:blipFill>
        <p:spPr>
          <a:xfrm>
            <a:off x="420914" y="3538309"/>
            <a:ext cx="3301200" cy="191323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5" name="מלבן: פינות מעוגלות 24">
            <a:extLst>
              <a:ext uri="{FF2B5EF4-FFF2-40B4-BE49-F238E27FC236}">
                <a16:creationId xmlns:a16="http://schemas.microsoft.com/office/drawing/2014/main" id="{AE647631-8E2C-6AB8-7E97-C0BDC5348A4D}"/>
              </a:ext>
            </a:extLst>
          </p:cNvPr>
          <p:cNvSpPr/>
          <p:nvPr/>
        </p:nvSpPr>
        <p:spPr>
          <a:xfrm>
            <a:off x="420914" y="4926639"/>
            <a:ext cx="3301200" cy="728689"/>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just" rtl="1"/>
            <a:r>
              <a:rPr lang="he-IL" sz="1200" dirty="0">
                <a:solidFill>
                  <a:schemeClr val="tx1"/>
                </a:solidFill>
                <a:latin typeface="Assistant SemiBold" panose="00000700000000000000" pitchFamily="2" charset="-79"/>
                <a:cs typeface="Assistant SemiBold" panose="00000700000000000000" pitchFamily="2" charset="-79"/>
              </a:rPr>
              <a:t>יהדות פריז בזמן הכיבוש הגרמני של מלחמת העולם השנייה. סבא רבא שלי ששרד את השואה הוא אחד המצולמים, והנה, משפחתו עדיין כאן למרות הכל.</a:t>
            </a:r>
          </a:p>
        </p:txBody>
      </p:sp>
      <p:pic>
        <p:nvPicPr>
          <p:cNvPr id="31" name="תמונה 30">
            <a:extLst>
              <a:ext uri="{FF2B5EF4-FFF2-40B4-BE49-F238E27FC236}">
                <a16:creationId xmlns:a16="http://schemas.microsoft.com/office/drawing/2014/main" id="{C16510D8-AF58-F44D-1241-D3BD4E1C2161}"/>
              </a:ext>
            </a:extLst>
          </p:cNvPr>
          <p:cNvPicPr>
            <a:picLocks noChangeAspect="1"/>
          </p:cNvPicPr>
          <p:nvPr/>
        </p:nvPicPr>
        <p:blipFill>
          <a:blip r:embed="rId3"/>
          <a:stretch>
            <a:fillRect/>
          </a:stretch>
        </p:blipFill>
        <p:spPr>
          <a:xfrm>
            <a:off x="414321" y="6002975"/>
            <a:ext cx="3299938" cy="18907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2">
            <a:extLst>
              <a:ext uri="{FF2B5EF4-FFF2-40B4-BE49-F238E27FC236}">
                <a16:creationId xmlns:a16="http://schemas.microsoft.com/office/drawing/2014/main" id="{E93704DE-4414-67F7-E84E-154E1CC4C9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259" y="137715"/>
            <a:ext cx="2820312"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תיבת טקסט 4">
            <a:extLst>
              <a:ext uri="{FF2B5EF4-FFF2-40B4-BE49-F238E27FC236}">
                <a16:creationId xmlns:a16="http://schemas.microsoft.com/office/drawing/2014/main" id="{E35106C3-5C4A-EEF1-751C-B4D04BB5258B}"/>
              </a:ext>
            </a:extLst>
          </p:cNvPr>
          <p:cNvSpPr txBox="1"/>
          <p:nvPr/>
        </p:nvSpPr>
        <p:spPr>
          <a:xfrm>
            <a:off x="10044940" y="256488"/>
            <a:ext cx="2572356" cy="276999"/>
          </a:xfrm>
          <a:prstGeom prst="rect">
            <a:avLst/>
          </a:prstGeom>
          <a:noFill/>
        </p:spPr>
        <p:txBody>
          <a:bodyPr wrap="square" rtlCol="1">
            <a:spAutoFit/>
          </a:bodyPr>
          <a:lstStyle/>
          <a:p>
            <a:pPr algn="r" rtl="1"/>
            <a:r>
              <a:rPr lang="he-IL" sz="1200" dirty="0">
                <a:latin typeface="Assistant SemiBold" panose="00000700000000000000" pitchFamily="2" charset="-79"/>
                <a:cs typeface="Assistant SemiBold" panose="00000700000000000000" pitchFamily="2" charset="-79"/>
              </a:rPr>
              <a:t>שיחות עם דמויות מהתפוצות</a:t>
            </a:r>
          </a:p>
        </p:txBody>
      </p:sp>
      <p:sp>
        <p:nvSpPr>
          <p:cNvPr id="6" name="תיבת טקסט 5">
            <a:extLst>
              <a:ext uri="{FF2B5EF4-FFF2-40B4-BE49-F238E27FC236}">
                <a16:creationId xmlns:a16="http://schemas.microsoft.com/office/drawing/2014/main" id="{305F43D6-6377-7077-CE78-1CB97984D1D6}"/>
              </a:ext>
            </a:extLst>
          </p:cNvPr>
          <p:cNvSpPr txBox="1"/>
          <p:nvPr/>
        </p:nvSpPr>
        <p:spPr>
          <a:xfrm>
            <a:off x="161980" y="9205536"/>
            <a:ext cx="1445158" cy="276999"/>
          </a:xfrm>
          <a:prstGeom prst="rect">
            <a:avLst/>
          </a:prstGeom>
          <a:noFill/>
        </p:spPr>
        <p:txBody>
          <a:bodyPr wrap="square" rtlCol="1">
            <a:spAutoFit/>
          </a:bodyPr>
          <a:lstStyle/>
          <a:p>
            <a:pPr algn="ctr" rtl="1"/>
            <a:r>
              <a:rPr lang="he-IL" sz="1200" dirty="0">
                <a:latin typeface="Assistant SemiBold" panose="00000700000000000000" pitchFamily="2" charset="-79"/>
                <a:cs typeface="Assistant SemiBold" panose="00000700000000000000" pitchFamily="2" charset="-79"/>
              </a:rPr>
              <a:t>עודכן – אוגוסט 2024</a:t>
            </a:r>
          </a:p>
        </p:txBody>
      </p:sp>
      <p:pic>
        <p:nvPicPr>
          <p:cNvPr id="7" name="תמונה 6">
            <a:extLst>
              <a:ext uri="{FF2B5EF4-FFF2-40B4-BE49-F238E27FC236}">
                <a16:creationId xmlns:a16="http://schemas.microsoft.com/office/drawing/2014/main" id="{384E2EDB-C6F5-1C6F-6389-D23584C7A99E}"/>
              </a:ext>
            </a:extLst>
          </p:cNvPr>
          <p:cNvPicPr>
            <a:picLocks noChangeAspect="1"/>
          </p:cNvPicPr>
          <p:nvPr/>
        </p:nvPicPr>
        <p:blipFill>
          <a:blip r:embed="rId5"/>
          <a:stretch>
            <a:fillRect/>
          </a:stretch>
        </p:blipFill>
        <p:spPr>
          <a:xfrm>
            <a:off x="858337" y="883967"/>
            <a:ext cx="2420334" cy="24397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024812127"/>
      </p:ext>
    </p:extLst>
  </p:cSld>
  <p:clrMapOvr>
    <a:masterClrMapping/>
  </p:clrMapOvr>
</p:sld>
</file>

<file path=ppt/theme/theme1.xml><?xml version="1.0" encoding="utf-8"?>
<a:theme xmlns:a="http://schemas.openxmlformats.org/drawingml/2006/main" name="ערכת נושא של Office 2013 - 2022">
  <a:themeElements>
    <a:clrScheme name="ערכת נושא של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ערכת נושא של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רכת נושא של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183</TotalTime>
  <Words>497</Words>
  <Application>Microsoft Office PowerPoint</Application>
  <PresentationFormat>נייר A3 ‏(297x420 מ"מ)</PresentationFormat>
  <Paragraphs>11</Paragraphs>
  <Slides>1</Slides>
  <Notes>0</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vt:i4>
      </vt:variant>
    </vt:vector>
  </HeadingPairs>
  <TitlesOfParts>
    <vt:vector size="7" baseType="lpstr">
      <vt:lpstr>Arial</vt:lpstr>
      <vt:lpstr>Assistant ExtraBold</vt:lpstr>
      <vt:lpstr>Assistant SemiBold</vt:lpstr>
      <vt:lpstr>Calibri</vt:lpstr>
      <vt:lpstr>Calibri Light</vt:lpstr>
      <vt:lpstr>ערכת נושא של Office 2013 - 2022</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Yoni Alon</dc:creator>
  <cp:lastModifiedBy>Yoni Alon</cp:lastModifiedBy>
  <cp:revision>19</cp:revision>
  <dcterms:created xsi:type="dcterms:W3CDTF">2022-02-17T17:36:34Z</dcterms:created>
  <dcterms:modified xsi:type="dcterms:W3CDTF">2024-09-09T14:08:44Z</dcterms:modified>
</cp:coreProperties>
</file>