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p:scale>
          <a:sx n="100" d="100"/>
          <a:sy n="100" d="100"/>
        </p:scale>
        <p:origin x="2352" y="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67488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70743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63504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65040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329917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413975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185650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281158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144698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08633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כ'/טבת/תשפ"ה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538794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כ'/טבת/תשפ"ה</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8962036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תמונה 5">
            <a:extLst>
              <a:ext uri="{FF2B5EF4-FFF2-40B4-BE49-F238E27FC236}">
                <a16:creationId xmlns:a16="http://schemas.microsoft.com/office/drawing/2014/main" id="{23DF8E42-8DBB-CF02-166F-69FC95DB5FD9}"/>
              </a:ext>
            </a:extLst>
          </p:cNvPr>
          <p:cNvPicPr>
            <a:picLocks noChangeAspect="1"/>
          </p:cNvPicPr>
          <p:nvPr/>
        </p:nvPicPr>
        <p:blipFill>
          <a:blip r:embed="rId2"/>
          <a:srcRect l="20710" r="24053"/>
          <a:stretch/>
        </p:blipFill>
        <p:spPr>
          <a:xfrm>
            <a:off x="477447" y="932993"/>
            <a:ext cx="2389333" cy="32582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תיבת טקסט 8">
            <a:extLst>
              <a:ext uri="{FF2B5EF4-FFF2-40B4-BE49-F238E27FC236}">
                <a16:creationId xmlns:a16="http://schemas.microsoft.com/office/drawing/2014/main" id="{9257D755-53EA-4971-9A25-6170EBD71AB2}"/>
              </a:ext>
            </a:extLst>
          </p:cNvPr>
          <p:cNvSpPr txBox="1"/>
          <p:nvPr/>
        </p:nvSpPr>
        <p:spPr>
          <a:xfrm>
            <a:off x="7621238" y="258076"/>
            <a:ext cx="5007552" cy="584775"/>
          </a:xfrm>
          <a:prstGeom prst="rect">
            <a:avLst/>
          </a:prstGeom>
          <a:noFill/>
        </p:spPr>
        <p:txBody>
          <a:bodyPr wrap="square" rtlCol="1">
            <a:spAutoFit/>
          </a:bodyPr>
          <a:lstStyle/>
          <a:p>
            <a:pPr algn="r" rtl="1"/>
            <a:r>
              <a:rPr lang="he-IL" sz="3200" dirty="0" err="1">
                <a:solidFill>
                  <a:srgbClr val="0D446B"/>
                </a:solidFill>
                <a:latin typeface="Assistant ExtraBold" panose="00000900000000000000" pitchFamily="2" charset="-79"/>
                <a:cs typeface="Assistant ExtraBold" panose="00000900000000000000" pitchFamily="2" charset="-79"/>
              </a:rPr>
              <a:t>ג'וש</a:t>
            </a:r>
            <a:r>
              <a:rPr lang="he-IL" sz="3200" dirty="0">
                <a:solidFill>
                  <a:srgbClr val="0D446B"/>
                </a:solidFill>
                <a:latin typeface="Assistant ExtraBold" panose="00000900000000000000" pitchFamily="2" charset="-79"/>
                <a:cs typeface="Assistant ExtraBold" panose="00000900000000000000" pitchFamily="2" charset="-79"/>
              </a:rPr>
              <a:t> </a:t>
            </a:r>
            <a:r>
              <a:rPr lang="he-IL" sz="3200" dirty="0" err="1">
                <a:solidFill>
                  <a:srgbClr val="0D446B"/>
                </a:solidFill>
                <a:latin typeface="Assistant ExtraBold" panose="00000900000000000000" pitchFamily="2" charset="-79"/>
                <a:cs typeface="Assistant ExtraBold" panose="00000900000000000000" pitchFamily="2" charset="-79"/>
              </a:rPr>
              <a:t>לייבו</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24, </a:t>
            </a:r>
            <a:r>
              <a:rPr lang="he-IL" sz="2200" dirty="0" err="1">
                <a:latin typeface="Assistant SemiBold" panose="00000700000000000000" pitchFamily="2" charset="-79"/>
                <a:cs typeface="Assistant SemiBold" panose="00000700000000000000" pitchFamily="2" charset="-79"/>
              </a:rPr>
              <a:t>טולסה</a:t>
            </a:r>
            <a:r>
              <a:rPr lang="he-IL" sz="2200" dirty="0">
                <a:latin typeface="Assistant SemiBold" panose="00000700000000000000" pitchFamily="2" charset="-79"/>
                <a:cs typeface="Assistant SemiBold" panose="00000700000000000000" pitchFamily="2" charset="-79"/>
              </a:rPr>
              <a:t>, אוקלהומה, ארה"ב</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3314662" y="850074"/>
            <a:ext cx="9301390" cy="1708160"/>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בשבילי יהדות זה...</a:t>
            </a:r>
            <a:r>
              <a:rPr lang="he-IL" sz="1500" dirty="0">
                <a:latin typeface="Assistant SemiBold" panose="00000700000000000000" pitchFamily="2" charset="-79"/>
                <a:cs typeface="Assistant SemiBold" panose="00000700000000000000" pitchFamily="2" charset="-79"/>
              </a:rPr>
              <a:t> יהדות בשבילי זו תחושת שייכות מאוד עמוקה. זה מצחיק, כי בתקופת הילדות </a:t>
            </a:r>
            <a:r>
              <a:rPr lang="he-IL" sz="1500" dirty="0" err="1">
                <a:latin typeface="Assistant SemiBold" panose="00000700000000000000" pitchFamily="2" charset="-79"/>
                <a:cs typeface="Assistant SemiBold" panose="00000700000000000000" pitchFamily="2" charset="-79"/>
              </a:rPr>
              <a:t>בטולסה</a:t>
            </a:r>
            <a:r>
              <a:rPr lang="he-IL" sz="1500" dirty="0">
                <a:latin typeface="Assistant SemiBold" panose="00000700000000000000" pitchFamily="2" charset="-79"/>
                <a:cs typeface="Assistant SemiBold" panose="00000700000000000000" pitchFamily="2" charset="-79"/>
              </a:rPr>
              <a:t>, הרגשתי לפעמים שונה מהסביבה - היינו המשפחה היהודית בשכונה די נוצרית. אבל דווקא השוני הזה יצר משהו מיוחד. אצלנו בבית לא היינו דתיים במובן המסורתי - לא שמרנו שבת או כשרות, אבל תמיד הדלקנו נרות חנוכה, עשינו סדר פסח משפחתי גדול, והיה ברור שאנחנו חלק ממשהו גדול יותר. ההורים שלחו אותי ללמוד יהדות בסניף המקומי של חב"ד שהיה פעיל בימי ראשון בבוקר. הרב שם תמיד הצליח לגרום לסיפורי התנ"ך להרגיש רלוונטיים, למרות שהסגנון היה שונה מאוד מהבית שלי. אני חושב שיהדות בשבילי זה כמו משפחה גדולה - לפעמים מסכימים, לפעמים לא, אבל תמיד יש את החיבור הבסיסי הזה שאי</a:t>
            </a:r>
          </a:p>
          <a:p>
            <a:pPr algn="just" rtl="1"/>
            <a:r>
              <a:rPr lang="he-IL" sz="1500" dirty="0">
                <a:latin typeface="Assistant SemiBold" panose="00000700000000000000" pitchFamily="2" charset="-79"/>
                <a:cs typeface="Assistant SemiBold" panose="00000700000000000000" pitchFamily="2" charset="-79"/>
              </a:rPr>
              <a:t>אפשר לנתק.</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3301923" y="2889019"/>
            <a:ext cx="9301390" cy="1477328"/>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500" dirty="0">
                <a:latin typeface="Assistant SemiBold" panose="00000700000000000000" pitchFamily="2" charset="-79"/>
                <a:cs typeface="Assistant SemiBold" panose="00000700000000000000" pitchFamily="2" charset="-79"/>
              </a:rPr>
              <a:t>כילד ישראל הייתה כמו איזה סיפור אגדה שסיפרו לנו בתנועת הנוער היהודית בה הייתי פעיל - תנועת </a:t>
            </a:r>
            <a:r>
              <a:rPr lang="en-US" sz="1500" dirty="0">
                <a:latin typeface="Assistant SemiBold" panose="00000700000000000000" pitchFamily="2" charset="-79"/>
                <a:cs typeface="Assistant SemiBold" panose="00000700000000000000" pitchFamily="2" charset="-79"/>
              </a:rPr>
              <a:t>BBYO </a:t>
            </a:r>
            <a:r>
              <a:rPr lang="he-IL" sz="1500" dirty="0">
                <a:latin typeface="Assistant SemiBold" panose="00000700000000000000" pitchFamily="2" charset="-79"/>
                <a:cs typeface="Assistant SemiBold" panose="00000700000000000000" pitchFamily="2" charset="-79"/>
              </a:rPr>
              <a:t>שם היו לנו פעילויות על יום העצמאות, על ציונות והקמת המדינה, על חדשנות ישראלית. זה היה נשמע כמו איזה , מקום רחוק ומופלא. דברים השתנו כשהתחלתי לפגוש שליחים ישראלים של הסוכנות היהודית במחנה קיץ יהודי שהייתי הולך</a:t>
            </a:r>
          </a:p>
          <a:p>
            <a:pPr algn="just" rtl="1"/>
            <a:r>
              <a:rPr lang="he-IL" sz="1500" dirty="0">
                <a:latin typeface="Assistant SemiBold" panose="00000700000000000000" pitchFamily="2" charset="-79"/>
                <a:cs typeface="Assistant SemiBold" panose="00000700000000000000" pitchFamily="2" charset="-79"/>
              </a:rPr>
              <a:t>אליו בקולורדו. הסיפורים של השליחים הפכו את ישראל למוחשית יותר. הם היו מספרים על החיים שלהם שם, על השירות הצבאי, על תל אביב וירושלים. אני זוכר במיוחד שליח אחד, עומר, שהיה בצנחנים. הוא דיבר על הצבא לא כמו משהו הרואי, אלא בגובה העיניים, כמו משהו שפשוט צריך לעשות בשביל המשפחה שלך.</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3301923" y="4697132"/>
            <a:ext cx="9301390" cy="1477328"/>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500" dirty="0">
                <a:latin typeface="Assistant SemiBold" panose="00000700000000000000" pitchFamily="2" charset="-79"/>
                <a:cs typeface="Assistant SemiBold" panose="00000700000000000000" pitchFamily="2" charset="-79"/>
              </a:rPr>
              <a:t>אחרי הלימודים בקולג' בגיל 22, קיבלתי החלטה דרמטית והודעתי להורים שהחלטתי לעשות עלייה דרך 'גרעין צבר' ולהתגייס לצה"ל. אנשים חושבים שזו </a:t>
            </a:r>
            <a:r>
              <a:rPr lang="he-IL" sz="1500" dirty="0" err="1">
                <a:latin typeface="Assistant SemiBold" panose="00000700000000000000" pitchFamily="2" charset="-79"/>
                <a:cs typeface="Assistant SemiBold" panose="00000700000000000000" pitchFamily="2" charset="-79"/>
              </a:rPr>
              <a:t>היתה</a:t>
            </a:r>
            <a:r>
              <a:rPr lang="he-IL" sz="1500" dirty="0">
                <a:latin typeface="Assistant SemiBold" panose="00000700000000000000" pitchFamily="2" charset="-79"/>
                <a:cs typeface="Assistant SemiBold" panose="00000700000000000000" pitchFamily="2" charset="-79"/>
              </a:rPr>
              <a:t> החלטה קשה אבל האמת שהיא באה לי ממקום די טבעי, זה פשוט הרגיש כמו הדבר הנכון לעשות. אני היום 'חייל בודד', לוחם בגדוד 51 של גולני, אחרי סיום מסלול ואחרי לחימה במסגרת 'חרבות ברזל' ברפיח. היה קצת מצחיק להגיע לצבא ולהבין שאני בעצם כמעט בגיל של המ"פ שלי, אבל אני חושב שדי מהר מבינים בצבא שהגיל לא באמת משחק תפקיד. הרבה חיילים בפלוגה שואלים אותי עד היום – "למה באת לפה? אנחנו חולמים על אמריקה ואתה עוזב אותה ומגיע לפה? השתגעת?", ואני מרגיש שההחלטה הזו </a:t>
            </a:r>
            <a:r>
              <a:rPr lang="he-IL" sz="1500" dirty="0" err="1">
                <a:latin typeface="Assistant SemiBold" panose="00000700000000000000" pitchFamily="2" charset="-79"/>
                <a:cs typeface="Assistant SemiBold" panose="00000700000000000000" pitchFamily="2" charset="-79"/>
              </a:rPr>
              <a:t>היתה</a:t>
            </a:r>
            <a:r>
              <a:rPr lang="he-IL" sz="1500" dirty="0">
                <a:latin typeface="Assistant SemiBold" panose="00000700000000000000" pitchFamily="2" charset="-79"/>
                <a:cs typeface="Assistant SemiBold" panose="00000700000000000000" pitchFamily="2" charset="-79"/>
              </a:rPr>
              <a:t> הדבר הכי נכון שעשיתי בשנים באחרונות.</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3314663" y="6505245"/>
            <a:ext cx="9288650" cy="1015663"/>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מה השתנה מאז ה-7 באוקטובר? </a:t>
            </a:r>
            <a:r>
              <a:rPr lang="he-IL" sz="1500" dirty="0">
                <a:latin typeface="Assistant SemiBold" panose="00000700000000000000" pitchFamily="2" charset="-79"/>
                <a:cs typeface="Assistant SemiBold" panose="00000700000000000000" pitchFamily="2" charset="-79"/>
              </a:rPr>
              <a:t>יש את החיים שלפני ה 7- באוקטובר, ויש את החיים שאחרי. זה כמו קו שבר. אני זוכר שבאותה שבת הייתי בבסיס. פתאום התחילה האזעקה, ואז התחילו להגיע הדיווחים. בהתחלה לא הבנו את גודל האירוע. חשבנו שזה עוד סבב, כמו שהיה לפעמים עם עזה. לאט </a:t>
            </a:r>
            <a:r>
              <a:rPr lang="he-IL" sz="1500" dirty="0" err="1">
                <a:latin typeface="Assistant SemiBold" panose="00000700000000000000" pitchFamily="2" charset="-79"/>
                <a:cs typeface="Assistant SemiBold" panose="00000700000000000000" pitchFamily="2" charset="-79"/>
              </a:rPr>
              <a:t>לאט</a:t>
            </a:r>
            <a:r>
              <a:rPr lang="he-IL" sz="1500" dirty="0">
                <a:latin typeface="Assistant SemiBold" panose="00000700000000000000" pitchFamily="2" charset="-79"/>
                <a:cs typeface="Assistant SemiBold" panose="00000700000000000000" pitchFamily="2" charset="-79"/>
              </a:rPr>
              <a:t> התחלנו להבין. באותו יום הפנטזיה של לשרת בצה"ל, החלום הזה של להיות על מדים הפך להיות מאוד מוחשי, וזה כבר לא הגשמת חלום אישי אלא פשוט הגנה על הבית, על העם היהודי.</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4276725" y="7851693"/>
            <a:ext cx="8326588" cy="1477328"/>
          </a:xfrm>
          <a:prstGeom prst="rect">
            <a:avLst/>
          </a:prstGeom>
          <a:noFill/>
        </p:spPr>
        <p:txBody>
          <a:bodyPr wrap="square" rtlCol="1">
            <a:spAutoFit/>
          </a:bodyPr>
          <a:lstStyle/>
          <a:p>
            <a:pPr algn="just" rtl="1"/>
            <a:r>
              <a:rPr lang="he-IL" sz="1500" dirty="0">
                <a:solidFill>
                  <a:srgbClr val="0D446B"/>
                </a:solidFill>
                <a:latin typeface="Assistant ExtraBold" panose="00000900000000000000" pitchFamily="2" charset="-79"/>
                <a:cs typeface="Assistant ExtraBold" panose="00000900000000000000" pitchFamily="2" charset="-79"/>
              </a:rPr>
              <a:t>החלומות שלי לשנים הקרובות הם... </a:t>
            </a:r>
            <a:r>
              <a:rPr lang="he-IL" sz="1500" dirty="0">
                <a:latin typeface="Assistant SemiBold" panose="00000700000000000000" pitchFamily="2" charset="-79"/>
                <a:cs typeface="Assistant SemiBold" panose="00000700000000000000" pitchFamily="2" charset="-79"/>
              </a:rPr>
              <a:t>אני רוצה קודם כל לסיים את השירות שלי בגולני בצורה הטובה ביותר, אולי אעשה קצת חודשי קבע, אבל אחרי זה אני רוצה לצאת לאזרחות. לפני ה 7- באוקטובר חשבתי אולי על טיול בדרום אמריקה אחרי השחרור, כמו שהמון ישראלים עושים. אבל עכשיו התוכניות שלי השתנו. אני רוצה להישאר בארץ. יש לי תואר במדעי המחשב מהקולג' באוקלהומה, והחלום שלי הוא להשתלב בתעשיית ההייטק הישראלית. אני אפילו חולם על הקמת סטארט-אפ משלי - משהו שיחבר בין ישראל לקהילות יהודיות בחו"ל. אולי פלטפורמה שתעזור לצעירים יהודים שרוצים לעלות, כי כשאני עליתי, היו המון דברים שהייתי צריך להבין לבד.</a:t>
            </a:r>
          </a:p>
        </p:txBody>
      </p:sp>
      <p:pic>
        <p:nvPicPr>
          <p:cNvPr id="2" name="Picture 2">
            <a:extLst>
              <a:ext uri="{FF2B5EF4-FFF2-40B4-BE49-F238E27FC236}">
                <a16:creationId xmlns:a16="http://schemas.microsoft.com/office/drawing/2014/main" id="{EB043992-1F3B-53E5-FCD9-F6F8DAAA54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160" y="158010"/>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תיבת טקסט 2">
            <a:extLst>
              <a:ext uri="{FF2B5EF4-FFF2-40B4-BE49-F238E27FC236}">
                <a16:creationId xmlns:a16="http://schemas.microsoft.com/office/drawing/2014/main" id="{C5EA8CDB-81A7-BE88-0C5B-057E7B8CEB72}"/>
              </a:ext>
            </a:extLst>
          </p:cNvPr>
          <p:cNvSpPr txBox="1"/>
          <p:nvPr/>
        </p:nvSpPr>
        <p:spPr>
          <a:xfrm>
            <a:off x="10030957" y="141667"/>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
        <p:nvSpPr>
          <p:cNvPr id="4" name="תיבת טקסט 3">
            <a:extLst>
              <a:ext uri="{FF2B5EF4-FFF2-40B4-BE49-F238E27FC236}">
                <a16:creationId xmlns:a16="http://schemas.microsoft.com/office/drawing/2014/main" id="{A27D4030-8425-105B-35F8-4FB2AFA27717}"/>
              </a:ext>
            </a:extLst>
          </p:cNvPr>
          <p:cNvSpPr txBox="1"/>
          <p:nvPr/>
        </p:nvSpPr>
        <p:spPr>
          <a:xfrm>
            <a:off x="2999472" y="421011"/>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pic>
        <p:nvPicPr>
          <p:cNvPr id="7" name="תמונה 6">
            <a:extLst>
              <a:ext uri="{FF2B5EF4-FFF2-40B4-BE49-F238E27FC236}">
                <a16:creationId xmlns:a16="http://schemas.microsoft.com/office/drawing/2014/main" id="{6401A148-AE62-C711-237D-DB3190607639}"/>
              </a:ext>
            </a:extLst>
          </p:cNvPr>
          <p:cNvPicPr>
            <a:picLocks noChangeAspect="1"/>
          </p:cNvPicPr>
          <p:nvPr/>
        </p:nvPicPr>
        <p:blipFill>
          <a:blip r:embed="rId4"/>
          <a:stretch>
            <a:fillRect/>
          </a:stretch>
        </p:blipFill>
        <p:spPr>
          <a:xfrm>
            <a:off x="402136" y="7851693"/>
            <a:ext cx="3750764" cy="1413966"/>
          </a:xfrm>
          <a:prstGeom prst="rect">
            <a:avLst/>
          </a:prstGeom>
        </p:spPr>
      </p:pic>
      <p:pic>
        <p:nvPicPr>
          <p:cNvPr id="15" name="תמונה 14">
            <a:extLst>
              <a:ext uri="{FF2B5EF4-FFF2-40B4-BE49-F238E27FC236}">
                <a16:creationId xmlns:a16="http://schemas.microsoft.com/office/drawing/2014/main" id="{6920EDDE-3C71-E4E8-18CE-6E9215E1350E}"/>
              </a:ext>
            </a:extLst>
          </p:cNvPr>
          <p:cNvPicPr>
            <a:picLocks noChangeAspect="1"/>
          </p:cNvPicPr>
          <p:nvPr/>
        </p:nvPicPr>
        <p:blipFill>
          <a:blip r:embed="rId5"/>
          <a:stretch>
            <a:fillRect/>
          </a:stretch>
        </p:blipFill>
        <p:spPr>
          <a:xfrm>
            <a:off x="402136" y="4598326"/>
            <a:ext cx="2539953" cy="2917514"/>
          </a:xfrm>
          <a:prstGeom prst="rect">
            <a:avLst/>
          </a:prstGeom>
        </p:spPr>
      </p:pic>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180</TotalTime>
  <Words>625</Words>
  <Application>Microsoft Office PowerPoint</Application>
  <PresentationFormat>נייר A3 ‏(297x420 מ"מ)</PresentationFormat>
  <Paragraphs>10</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16</cp:revision>
  <dcterms:created xsi:type="dcterms:W3CDTF">2022-02-17T17:36:34Z</dcterms:created>
  <dcterms:modified xsi:type="dcterms:W3CDTF">2025-01-20T10:40:41Z</dcterms:modified>
</cp:coreProperties>
</file>