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Lst>
  <p:sldSz cx="12801600" cy="9601200" type="A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44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5" autoAdjust="0"/>
    <p:restoredTop sz="94660"/>
  </p:normalViewPr>
  <p:slideViewPr>
    <p:cSldViewPr snapToGrid="0">
      <p:cViewPr>
        <p:scale>
          <a:sx n="125" d="100"/>
          <a:sy n="125" d="100"/>
        </p:scale>
        <p:origin x="84" y="-16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he-IL"/>
              <a:t>לחץ כדי לערוך סגנון כותרת של תבנית בסיס</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he-IL"/>
              <a:t>לחץ כדי לערוך סגנון כותרת משנה של תבנית בסיס</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כ"ה/אלול/תשפ"ד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167488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כ"ה/אלול/תשפ"ד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707437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כ"ה/אלול/תשפ"ד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863504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כ"ה/אלול/תשפ"ד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865040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he-IL"/>
              <a:t>לחץ כדי לערוך סגנונות טקסט של תבנית בסיס</a:t>
            </a:r>
          </a:p>
        </p:txBody>
      </p:sp>
      <p:sp>
        <p:nvSpPr>
          <p:cNvPr id="4" name="Date Placeholder 3"/>
          <p:cNvSpPr>
            <a:spLocks noGrp="1"/>
          </p:cNvSpPr>
          <p:nvPr>
            <p:ph type="dt" sz="half" idx="10"/>
          </p:nvPr>
        </p:nvSpPr>
        <p:spPr/>
        <p:txBody>
          <a:bodyPr/>
          <a:lstStyle/>
          <a:p>
            <a:fld id="{DD74816E-C905-4C6B-9659-AB667A687EB9}" type="datetimeFigureOut">
              <a:rPr lang="he-IL" smtClean="0"/>
              <a:t>כ"ה/אלול/תשפ"ד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329917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Date Placeholder 4"/>
          <p:cNvSpPr>
            <a:spLocks noGrp="1"/>
          </p:cNvSpPr>
          <p:nvPr>
            <p:ph type="dt" sz="half" idx="10"/>
          </p:nvPr>
        </p:nvSpPr>
        <p:spPr/>
        <p:txBody>
          <a:bodyPr/>
          <a:lstStyle/>
          <a:p>
            <a:fld id="{DD74816E-C905-4C6B-9659-AB667A687EB9}" type="datetimeFigureOut">
              <a:rPr lang="he-IL" smtClean="0"/>
              <a:t>כ"ה/אלול/תשפ"ד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413975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4" name="Content Placeholder 3"/>
          <p:cNvSpPr>
            <a:spLocks noGrp="1"/>
          </p:cNvSpPr>
          <p:nvPr>
            <p:ph sz="half" idx="2"/>
          </p:nvPr>
        </p:nvSpPr>
        <p:spPr>
          <a:xfrm>
            <a:off x="881779" y="3507105"/>
            <a:ext cx="5415676"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6" name="Content Placeholder 5"/>
          <p:cNvSpPr>
            <a:spLocks noGrp="1"/>
          </p:cNvSpPr>
          <p:nvPr>
            <p:ph sz="quarter" idx="4"/>
          </p:nvPr>
        </p:nvSpPr>
        <p:spPr>
          <a:xfrm>
            <a:off x="6480811" y="3507105"/>
            <a:ext cx="5442347"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7" name="Date Placeholder 6"/>
          <p:cNvSpPr>
            <a:spLocks noGrp="1"/>
          </p:cNvSpPr>
          <p:nvPr>
            <p:ph type="dt" sz="half" idx="10"/>
          </p:nvPr>
        </p:nvSpPr>
        <p:spPr/>
        <p:txBody>
          <a:bodyPr/>
          <a:lstStyle/>
          <a:p>
            <a:fld id="{DD74816E-C905-4C6B-9659-AB667A687EB9}" type="datetimeFigureOut">
              <a:rPr lang="he-IL" smtClean="0"/>
              <a:t>כ"ה/אלול/תשפ"ד</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185650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DD74816E-C905-4C6B-9659-AB667A687EB9}" type="datetimeFigureOut">
              <a:rPr lang="he-IL" smtClean="0"/>
              <a:t>כ"ה/אלול/תשפ"ד</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281158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4816E-C905-4C6B-9659-AB667A687EB9}" type="datetimeFigureOut">
              <a:rPr lang="he-IL" smtClean="0"/>
              <a:t>כ"ה/אלול/תשפ"ד</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144698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כ"ה/אלול/תשפ"ד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08633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he-IL"/>
              <a:t>לחץ על הסמל כדי להוסיף תמונה</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כ"ה/אלול/תשפ"ד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538794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DD74816E-C905-4C6B-9659-AB667A687EB9}" type="datetimeFigureOut">
              <a:rPr lang="he-IL" smtClean="0"/>
              <a:t>כ"ה/אלול/תשפ"ד</a:t>
            </a:fld>
            <a:endParaRPr lang="he-IL"/>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he-IL"/>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7C83BBF4-1AF1-43C9-9668-8916276D8706}" type="slidenum">
              <a:rPr lang="he-IL" smtClean="0"/>
              <a:t>‹#›</a:t>
            </a:fld>
            <a:endParaRPr lang="he-IL"/>
          </a:p>
        </p:txBody>
      </p:sp>
    </p:spTree>
    <p:extLst>
      <p:ext uri="{BB962C8B-B14F-4D97-AF65-F5344CB8AC3E}">
        <p14:creationId xmlns:p14="http://schemas.microsoft.com/office/powerpoint/2010/main" val="89620361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1280160" rtl="1"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r" defTabSz="1280160" rtl="1"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r" defTabSz="1280160" rtl="1"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r" defTabSz="1280160" rtl="1"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r" defTabSz="1280160" rtl="1" eaLnBrk="1" latinLnBrk="0" hangingPunct="1">
        <a:defRPr sz="2520" kern="1200">
          <a:solidFill>
            <a:schemeClr val="tx1"/>
          </a:solidFill>
          <a:latin typeface="+mn-lt"/>
          <a:ea typeface="+mn-ea"/>
          <a:cs typeface="+mn-cs"/>
        </a:defRPr>
      </a:lvl1pPr>
      <a:lvl2pPr marL="640080" algn="r" defTabSz="1280160" rtl="1" eaLnBrk="1" latinLnBrk="0" hangingPunct="1">
        <a:defRPr sz="2520" kern="1200">
          <a:solidFill>
            <a:schemeClr val="tx1"/>
          </a:solidFill>
          <a:latin typeface="+mn-lt"/>
          <a:ea typeface="+mn-ea"/>
          <a:cs typeface="+mn-cs"/>
        </a:defRPr>
      </a:lvl2pPr>
      <a:lvl3pPr marL="1280160" algn="r" defTabSz="1280160" rtl="1" eaLnBrk="1" latinLnBrk="0" hangingPunct="1">
        <a:defRPr sz="2520" kern="1200">
          <a:solidFill>
            <a:schemeClr val="tx1"/>
          </a:solidFill>
          <a:latin typeface="+mn-lt"/>
          <a:ea typeface="+mn-ea"/>
          <a:cs typeface="+mn-cs"/>
        </a:defRPr>
      </a:lvl3pPr>
      <a:lvl4pPr marL="1920240" algn="r" defTabSz="1280160" rtl="1" eaLnBrk="1" latinLnBrk="0" hangingPunct="1">
        <a:defRPr sz="2520" kern="1200">
          <a:solidFill>
            <a:schemeClr val="tx1"/>
          </a:solidFill>
          <a:latin typeface="+mn-lt"/>
          <a:ea typeface="+mn-ea"/>
          <a:cs typeface="+mn-cs"/>
        </a:defRPr>
      </a:lvl4pPr>
      <a:lvl5pPr marL="2560320" algn="r" defTabSz="1280160" rtl="1" eaLnBrk="1" latinLnBrk="0" hangingPunct="1">
        <a:defRPr sz="2520" kern="1200">
          <a:solidFill>
            <a:schemeClr val="tx1"/>
          </a:solidFill>
          <a:latin typeface="+mn-lt"/>
          <a:ea typeface="+mn-ea"/>
          <a:cs typeface="+mn-cs"/>
        </a:defRPr>
      </a:lvl5pPr>
      <a:lvl6pPr marL="3200400" algn="r" defTabSz="1280160" rtl="1" eaLnBrk="1" latinLnBrk="0" hangingPunct="1">
        <a:defRPr sz="2520" kern="1200">
          <a:solidFill>
            <a:schemeClr val="tx1"/>
          </a:solidFill>
          <a:latin typeface="+mn-lt"/>
          <a:ea typeface="+mn-ea"/>
          <a:cs typeface="+mn-cs"/>
        </a:defRPr>
      </a:lvl6pPr>
      <a:lvl7pPr marL="3840480" algn="r" defTabSz="1280160" rtl="1" eaLnBrk="1" latinLnBrk="0" hangingPunct="1">
        <a:defRPr sz="2520" kern="1200">
          <a:solidFill>
            <a:schemeClr val="tx1"/>
          </a:solidFill>
          <a:latin typeface="+mn-lt"/>
          <a:ea typeface="+mn-ea"/>
          <a:cs typeface="+mn-cs"/>
        </a:defRPr>
      </a:lvl7pPr>
      <a:lvl8pPr marL="4480560" algn="r" defTabSz="1280160" rtl="1" eaLnBrk="1" latinLnBrk="0" hangingPunct="1">
        <a:defRPr sz="2520" kern="1200">
          <a:solidFill>
            <a:schemeClr val="tx1"/>
          </a:solidFill>
          <a:latin typeface="+mn-lt"/>
          <a:ea typeface="+mn-ea"/>
          <a:cs typeface="+mn-cs"/>
        </a:defRPr>
      </a:lvl8pPr>
      <a:lvl9pPr marL="5120640" algn="r" defTabSz="1280160" rtl="1"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תיבת טקסט 8">
            <a:extLst>
              <a:ext uri="{FF2B5EF4-FFF2-40B4-BE49-F238E27FC236}">
                <a16:creationId xmlns:a16="http://schemas.microsoft.com/office/drawing/2014/main" id="{9257D755-53EA-4971-9A25-6170EBD71AB2}"/>
              </a:ext>
            </a:extLst>
          </p:cNvPr>
          <p:cNvSpPr txBox="1"/>
          <p:nvPr/>
        </p:nvSpPr>
        <p:spPr>
          <a:xfrm>
            <a:off x="7621238" y="258076"/>
            <a:ext cx="5007552" cy="584775"/>
          </a:xfrm>
          <a:prstGeom prst="rect">
            <a:avLst/>
          </a:prstGeom>
          <a:noFill/>
        </p:spPr>
        <p:txBody>
          <a:bodyPr wrap="square" rtlCol="1">
            <a:spAutoFit/>
          </a:bodyPr>
          <a:lstStyle/>
          <a:p>
            <a:pPr algn="r" rtl="1"/>
            <a:r>
              <a:rPr lang="he-IL" sz="3200" dirty="0">
                <a:solidFill>
                  <a:srgbClr val="0D446B"/>
                </a:solidFill>
                <a:latin typeface="Assistant ExtraBold" panose="00000900000000000000" pitchFamily="2" charset="-79"/>
                <a:cs typeface="Assistant ExtraBold" panose="00000900000000000000" pitchFamily="2" charset="-79"/>
              </a:rPr>
              <a:t>טינה </a:t>
            </a:r>
            <a:r>
              <a:rPr lang="he-IL" sz="3200" dirty="0" err="1">
                <a:solidFill>
                  <a:srgbClr val="0D446B"/>
                </a:solidFill>
                <a:latin typeface="Assistant ExtraBold" panose="00000900000000000000" pitchFamily="2" charset="-79"/>
                <a:cs typeface="Assistant ExtraBold" panose="00000900000000000000" pitchFamily="2" charset="-79"/>
              </a:rPr>
              <a:t>רוקלנד</a:t>
            </a:r>
            <a:r>
              <a:rPr lang="he-IL" sz="3200" dirty="0">
                <a:latin typeface="Assistant SemiBold" panose="00000700000000000000" pitchFamily="2" charset="-79"/>
                <a:cs typeface="Assistant SemiBold" panose="00000700000000000000" pitchFamily="2" charset="-79"/>
              </a:rPr>
              <a:t> </a:t>
            </a:r>
            <a:r>
              <a:rPr lang="he-IL" sz="2200" dirty="0">
                <a:latin typeface="Assistant SemiBold" panose="00000700000000000000" pitchFamily="2" charset="-79"/>
                <a:cs typeface="Assistant SemiBold" panose="00000700000000000000" pitchFamily="2" charset="-79"/>
              </a:rPr>
              <a:t>25, ברוקלין, ארה"ב</a:t>
            </a:r>
          </a:p>
        </p:txBody>
      </p:sp>
      <p:sp>
        <p:nvSpPr>
          <p:cNvPr id="11" name="תיבת טקסט 10">
            <a:extLst>
              <a:ext uri="{FF2B5EF4-FFF2-40B4-BE49-F238E27FC236}">
                <a16:creationId xmlns:a16="http://schemas.microsoft.com/office/drawing/2014/main" id="{0FEBA5D2-F678-4E01-8DEC-3BD7703B9EB7}"/>
              </a:ext>
            </a:extLst>
          </p:cNvPr>
          <p:cNvSpPr txBox="1"/>
          <p:nvPr/>
        </p:nvSpPr>
        <p:spPr>
          <a:xfrm>
            <a:off x="3314662" y="850074"/>
            <a:ext cx="9301390" cy="830997"/>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בשבילי יהדות זה...</a:t>
            </a:r>
            <a:r>
              <a:rPr lang="he-IL" sz="1600" dirty="0">
                <a:latin typeface="Assistant SemiBold" panose="00000700000000000000" pitchFamily="2" charset="-79"/>
                <a:cs typeface="Assistant SemiBold" panose="00000700000000000000" pitchFamily="2" charset="-79"/>
              </a:rPr>
              <a:t> זה הסיפור של אמא שלי והסיפור של סבתא שלי. זו זהות שעוברת מדור לדור. אמא שלי היא יהודייה ממוצא רוסי ואבא שלי ממדינת חוף השנהב באפריקה. אני בעצם שייכת בארה"ב לקבוצה דמוגרפית יחסית חדשה שנקראת </a:t>
            </a:r>
            <a:r>
              <a:rPr lang="en-US" sz="1600" dirty="0">
                <a:latin typeface="Assistant SemiBold" panose="00000700000000000000" pitchFamily="2" charset="-79"/>
                <a:cs typeface="Assistant SemiBold" panose="00000700000000000000" pitchFamily="2" charset="-79"/>
              </a:rPr>
              <a:t>Jews of Color</a:t>
            </a:r>
            <a:r>
              <a:rPr lang="he-IL" sz="1600" dirty="0">
                <a:latin typeface="Assistant SemiBold" panose="00000700000000000000" pitchFamily="2" charset="-79"/>
                <a:cs typeface="Assistant SemiBold" panose="00000700000000000000" pitchFamily="2" charset="-79"/>
              </a:rPr>
              <a:t> ('יהודים של צבע') שכוללת למשל יהודים שחורים אבל גם יהודים ממוצא אסיאתי ועוד קבוצות.</a:t>
            </a:r>
          </a:p>
        </p:txBody>
      </p:sp>
      <p:sp>
        <p:nvSpPr>
          <p:cNvPr id="12" name="תיבת טקסט 11">
            <a:extLst>
              <a:ext uri="{FF2B5EF4-FFF2-40B4-BE49-F238E27FC236}">
                <a16:creationId xmlns:a16="http://schemas.microsoft.com/office/drawing/2014/main" id="{9745F0EC-6AE2-4394-A6E8-0B10F20B512B}"/>
              </a:ext>
            </a:extLst>
          </p:cNvPr>
          <p:cNvSpPr txBox="1"/>
          <p:nvPr/>
        </p:nvSpPr>
        <p:spPr>
          <a:xfrm>
            <a:off x="3314662" y="1869300"/>
            <a:ext cx="9301390" cy="1077218"/>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ישראל בשבילי זה... </a:t>
            </a:r>
            <a:r>
              <a:rPr lang="he-IL" sz="1600" dirty="0">
                <a:latin typeface="Assistant SemiBold" panose="00000700000000000000" pitchFamily="2" charset="-79"/>
                <a:cs typeface="Assistant SemiBold" panose="00000700000000000000" pitchFamily="2" charset="-79"/>
              </a:rPr>
              <a:t>מקום מורכב. אני אוהבת את ישראל. כשהייתי שם במסגרת תגלית חשבתי שאני 'מרגישה בבית', אבל יחד עם זה, הישראלים הצעירים כל הזמן הסתכלו עליי וניסו להבין "למה אני שחורה?", זה כאילו הם ניסו לבחון אותי ולבדוק 'עד כמה אני יהודייה' ומהו בעצם הסיפור המשפחתי שלי. אני מרגישה שכיהודייה שחורה אני צריכה להוכיח את היהדות שלי יותר.</a:t>
            </a:r>
          </a:p>
        </p:txBody>
      </p:sp>
      <p:sp>
        <p:nvSpPr>
          <p:cNvPr id="13" name="תיבת טקסט 12">
            <a:extLst>
              <a:ext uri="{FF2B5EF4-FFF2-40B4-BE49-F238E27FC236}">
                <a16:creationId xmlns:a16="http://schemas.microsoft.com/office/drawing/2014/main" id="{3B30C38C-2ED0-43FB-AAD2-5C921CD6F223}"/>
              </a:ext>
            </a:extLst>
          </p:cNvPr>
          <p:cNvSpPr txBox="1"/>
          <p:nvPr/>
        </p:nvSpPr>
        <p:spPr>
          <a:xfrm>
            <a:off x="5156965" y="3134747"/>
            <a:ext cx="7459087" cy="2062103"/>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משהו שחשוב לי שתדעו עליי הוא... </a:t>
            </a:r>
            <a:r>
              <a:rPr lang="he-IL" sz="1600" dirty="0">
                <a:latin typeface="Assistant SemiBold" panose="00000700000000000000" pitchFamily="2" charset="-79"/>
                <a:cs typeface="Assistant SemiBold" panose="00000700000000000000" pitchFamily="2" charset="-79"/>
              </a:rPr>
              <a:t>בקמפוס שבו אני סטודנטית הייתי פעילה בסניף המקומי של תנועת </a:t>
            </a:r>
            <a:r>
              <a:rPr lang="en-US" sz="1600" dirty="0">
                <a:latin typeface="Assistant SemiBold" panose="00000700000000000000" pitchFamily="2" charset="-79"/>
                <a:cs typeface="Assistant SemiBold" panose="00000700000000000000" pitchFamily="2" charset="-79"/>
              </a:rPr>
              <a:t>Black Life Matters</a:t>
            </a:r>
            <a:r>
              <a:rPr lang="he-IL" sz="1600" dirty="0">
                <a:latin typeface="Assistant SemiBold" panose="00000700000000000000" pitchFamily="2" charset="-79"/>
                <a:cs typeface="Assistant SemiBold" panose="00000700000000000000" pitchFamily="2" charset="-79"/>
              </a:rPr>
              <a:t> (</a:t>
            </a:r>
            <a:r>
              <a:rPr lang="en-US" sz="1600" dirty="0">
                <a:latin typeface="Assistant SemiBold" panose="00000700000000000000" pitchFamily="2" charset="-79"/>
                <a:cs typeface="Assistant SemiBold" panose="00000700000000000000" pitchFamily="2" charset="-79"/>
              </a:rPr>
              <a:t>BLM</a:t>
            </a:r>
            <a:r>
              <a:rPr lang="he-IL" sz="1600" dirty="0">
                <a:latin typeface="Assistant SemiBold" panose="00000700000000000000" pitchFamily="2" charset="-79"/>
                <a:cs typeface="Assistant SemiBold" panose="00000700000000000000" pitchFamily="2" charset="-79"/>
              </a:rPr>
              <a:t>) הפועלת לצמצום האלימות המשטרתית כלפי שחורים. זה מבחינתי מימוש של ערך יהודי חשוב – 'תיקון עולם'. לצד זאת, אני גם פעילה בארגון 'חב"ד בקמפוס' הפועל לחיזוק הזהות היהודית של סטודנטים כאן. אני מאוד אוהבת את הפעילויות של חב"ד. מאז ה-7 באוקטובר נתנו לי להבין במפגשים של </a:t>
            </a:r>
            <a:r>
              <a:rPr lang="en-US" sz="1600" dirty="0">
                <a:latin typeface="Assistant SemiBold" panose="00000700000000000000" pitchFamily="2" charset="-79"/>
                <a:cs typeface="Assistant SemiBold" panose="00000700000000000000" pitchFamily="2" charset="-79"/>
              </a:rPr>
              <a:t>BLM</a:t>
            </a:r>
            <a:r>
              <a:rPr lang="he-IL" sz="1600" dirty="0">
                <a:latin typeface="Assistant SemiBold" panose="00000700000000000000" pitchFamily="2" charset="-79"/>
                <a:cs typeface="Assistant SemiBold" panose="00000700000000000000" pitchFamily="2" charset="-79"/>
              </a:rPr>
              <a:t> שהם מעדיפים שלא אגיע יותר כי "את יהודייה מידי, את הולכת יותר מידי לחב"ד וגם להפגנות תמיכה בישראל". הם הסבירו שזה כרגע לא מתאים שמישהי כמוני תהיה </a:t>
            </a:r>
            <a:r>
              <a:rPr lang="he-IL" sz="1600" dirty="0" err="1">
                <a:latin typeface="Assistant SemiBold" panose="00000700000000000000" pitchFamily="2" charset="-79"/>
                <a:cs typeface="Assistant SemiBold" panose="00000700000000000000" pitchFamily="2" charset="-79"/>
              </a:rPr>
              <a:t>משוייכת</a:t>
            </a:r>
            <a:r>
              <a:rPr lang="he-IL" sz="1600" dirty="0">
                <a:latin typeface="Assistant SemiBold" panose="00000700000000000000" pitchFamily="2" charset="-79"/>
                <a:cs typeface="Assistant SemiBold" panose="00000700000000000000" pitchFamily="2" charset="-79"/>
              </a:rPr>
              <a:t> לפעילות של הארגון שלהם. זה רגע שבו הייתי צריכה להחליט - מה אני יותר – שחורה או יהודייה?</a:t>
            </a:r>
          </a:p>
        </p:txBody>
      </p:sp>
      <p:sp>
        <p:nvSpPr>
          <p:cNvPr id="18" name="תיבת טקסט 17">
            <a:extLst>
              <a:ext uri="{FF2B5EF4-FFF2-40B4-BE49-F238E27FC236}">
                <a16:creationId xmlns:a16="http://schemas.microsoft.com/office/drawing/2014/main" id="{2B1768D7-A283-4673-AD9B-0E069AB7B20B}"/>
              </a:ext>
            </a:extLst>
          </p:cNvPr>
          <p:cNvSpPr txBox="1"/>
          <p:nvPr/>
        </p:nvSpPr>
        <p:spPr>
          <a:xfrm>
            <a:off x="5169703" y="5385079"/>
            <a:ext cx="7459087" cy="1815882"/>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מה השתנה מאז ה-7 באוקטובר? </a:t>
            </a:r>
            <a:r>
              <a:rPr lang="he-IL" sz="1600" dirty="0">
                <a:latin typeface="Assistant SemiBold" panose="00000700000000000000" pitchFamily="2" charset="-79"/>
                <a:cs typeface="Assistant SemiBold" panose="00000700000000000000" pitchFamily="2" charset="-79"/>
              </a:rPr>
              <a:t>האמנתי פעם מאוד בשלום, בפתרון שתי המדינות, בכך שחשוב לדחוף את ישראל לעשות ויתורים למען הפלסטינים ולהתקדם לעבר שלום. אחרי אותה השבת הקשה ההיא אני מבינה שטעיתי, שאין עם מי לדבר והדבר היחיד שאפשר לעשות בתקופה הזו זה להיות חזקים, ולחזק את הקשרים שלנו אחד עם השני – של היהודים כאן בצפון אמריקה עם היהודים בישראל, זו השעה להתאחד, ואני מקווה שהישראלים יקבלו אותי קצת יותר בקלות, למרות שאני שונה. </a:t>
            </a:r>
            <a:r>
              <a:rPr lang="he-IL" sz="1600" dirty="0">
                <a:latin typeface="Assistant ExtraBold" panose="00000900000000000000" pitchFamily="2" charset="-79"/>
                <a:cs typeface="Assistant ExtraBold" panose="00000900000000000000" pitchFamily="2" charset="-79"/>
              </a:rPr>
              <a:t>שאלה אליכם</a:t>
            </a:r>
            <a:r>
              <a:rPr lang="he-IL" sz="1600" dirty="0">
                <a:latin typeface="Assistant SemiBold" panose="00000700000000000000" pitchFamily="2" charset="-79"/>
                <a:cs typeface="Assistant SemiBold" panose="00000700000000000000" pitchFamily="2" charset="-79"/>
              </a:rPr>
              <a:t> – אני מחזיקה בידי הרבה זהויות – אני יהודייה, אני שחורה, אני אמריקאית, אני שייכת לזרם הקונסרבטיבי – מה אתכם, אילו זהויות אתם ואתן מחזיקות ביד כעת?</a:t>
            </a:r>
          </a:p>
        </p:txBody>
      </p:sp>
      <p:sp>
        <p:nvSpPr>
          <p:cNvPr id="20" name="תיבת טקסט 19">
            <a:extLst>
              <a:ext uri="{FF2B5EF4-FFF2-40B4-BE49-F238E27FC236}">
                <a16:creationId xmlns:a16="http://schemas.microsoft.com/office/drawing/2014/main" id="{E3346D9E-283D-43D0-8F71-EAFBCEB2EEF6}"/>
              </a:ext>
            </a:extLst>
          </p:cNvPr>
          <p:cNvSpPr txBox="1"/>
          <p:nvPr/>
        </p:nvSpPr>
        <p:spPr>
          <a:xfrm>
            <a:off x="5169703" y="7389191"/>
            <a:ext cx="7433610" cy="2062103"/>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החלומות שלי לשנים הקרובות הם... </a:t>
            </a:r>
            <a:r>
              <a:rPr lang="he-IL" sz="1600" dirty="0">
                <a:latin typeface="Assistant SemiBold" panose="00000700000000000000" pitchFamily="2" charset="-79"/>
                <a:cs typeface="Assistant SemiBold" panose="00000700000000000000" pitchFamily="2" charset="-79"/>
              </a:rPr>
              <a:t>הייתי רוצה לסיים בהצלחה את התואר שני שאני עושה כעת בתחום של חינוך ולחזור לעבוד כאשת צוות בכירה במחנה הקיץ היהודי שגדלתי בו – </a:t>
            </a:r>
            <a:r>
              <a:rPr lang="en-US" sz="1600" dirty="0">
                <a:latin typeface="Assistant SemiBold" panose="00000700000000000000" pitchFamily="2" charset="-79"/>
                <a:cs typeface="Assistant SemiBold" panose="00000700000000000000" pitchFamily="2" charset="-79"/>
              </a:rPr>
              <a:t>Camp Ramah</a:t>
            </a:r>
            <a:r>
              <a:rPr lang="he-IL" sz="1600" dirty="0">
                <a:latin typeface="Assistant SemiBold" panose="00000700000000000000" pitchFamily="2" charset="-79"/>
                <a:cs typeface="Assistant SemiBold" panose="00000700000000000000" pitchFamily="2" charset="-79"/>
              </a:rPr>
              <a:t>. </a:t>
            </a:r>
          </a:p>
          <a:p>
            <a:pPr algn="just" rtl="1"/>
            <a:endParaRPr lang="he-IL" sz="1600" dirty="0">
              <a:latin typeface="Assistant SemiBold" panose="00000700000000000000" pitchFamily="2" charset="-79"/>
              <a:cs typeface="Assistant SemiBold" panose="00000700000000000000" pitchFamily="2" charset="-79"/>
            </a:endParaRPr>
          </a:p>
          <a:p>
            <a:pPr algn="just" rtl="1"/>
            <a:r>
              <a:rPr lang="he-IL" sz="1600" dirty="0">
                <a:latin typeface="Assistant SemiBold" panose="00000700000000000000" pitchFamily="2" charset="-79"/>
                <a:cs typeface="Assistant SemiBold" panose="00000700000000000000" pitchFamily="2" charset="-79"/>
              </a:rPr>
              <a:t>זוהי בעצם רשת של מחנות קיץ ברחבי ארה"ב שכולם שייכים לתנועה הקונסרבטיבית. אני מתגעגעת לפעמים לימי שבת במחנה, ימים עם אווירה מיוחדת בהם הייתי עולה לתורה וגם קוראת עם טעמי המקרא. אצלנו במחנה גברים ונשים מתפללים ביחד, ללא מחיצה ואישה יכולה במהלך התפילה לקחת על עצמה כל תפקיד, בדיוק כמו הגברים.</a:t>
            </a:r>
          </a:p>
        </p:txBody>
      </p:sp>
      <p:pic>
        <p:nvPicPr>
          <p:cNvPr id="7" name="תמונה 6">
            <a:extLst>
              <a:ext uri="{FF2B5EF4-FFF2-40B4-BE49-F238E27FC236}">
                <a16:creationId xmlns:a16="http://schemas.microsoft.com/office/drawing/2014/main" id="{506FD5CE-3C3E-EC8F-1D66-F05205F5CC7A}"/>
              </a:ext>
            </a:extLst>
          </p:cNvPr>
          <p:cNvPicPr>
            <a:picLocks noChangeAspect="1"/>
          </p:cNvPicPr>
          <p:nvPr/>
        </p:nvPicPr>
        <p:blipFill>
          <a:blip r:embed="rId2"/>
          <a:stretch>
            <a:fillRect/>
          </a:stretch>
        </p:blipFill>
        <p:spPr>
          <a:xfrm>
            <a:off x="344756" y="906351"/>
            <a:ext cx="2654716" cy="30259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מלבן: פינות מעוגלות 13">
            <a:extLst>
              <a:ext uri="{FF2B5EF4-FFF2-40B4-BE49-F238E27FC236}">
                <a16:creationId xmlns:a16="http://schemas.microsoft.com/office/drawing/2014/main" id="{2D4F4D20-626C-4162-A984-806B832A6F7D}"/>
              </a:ext>
            </a:extLst>
          </p:cNvPr>
          <p:cNvSpPr/>
          <p:nvPr/>
        </p:nvSpPr>
        <p:spPr>
          <a:xfrm>
            <a:off x="344756" y="3840380"/>
            <a:ext cx="2654716" cy="997728"/>
          </a:xfrm>
          <a:prstGeom prst="round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rtlCol="1" anchor="ctr"/>
          <a:lstStyle/>
          <a:p>
            <a:pPr algn="just" rtl="1"/>
            <a:r>
              <a:rPr lang="he-IL" sz="1400" dirty="0">
                <a:solidFill>
                  <a:schemeClr val="tx1"/>
                </a:solidFill>
                <a:latin typeface="Assistant SemiBold" panose="00000700000000000000" pitchFamily="2" charset="-79"/>
                <a:cs typeface="Assistant SemiBold" panose="00000700000000000000" pitchFamily="2" charset="-79"/>
              </a:rPr>
              <a:t>אני אוהבת את התספורת הזו לא רק בגלל שהיא יפה אלא בגלל שהיא מחברת אותי למסורת של אבא שלי.</a:t>
            </a:r>
          </a:p>
        </p:txBody>
      </p:sp>
      <p:pic>
        <p:nvPicPr>
          <p:cNvPr id="10" name="Picture 2" descr="Black Lives Matter | [various artists] | Phantom Limb">
            <a:extLst>
              <a:ext uri="{FF2B5EF4-FFF2-40B4-BE49-F238E27FC236}">
                <a16:creationId xmlns:a16="http://schemas.microsoft.com/office/drawing/2014/main" id="{89A9D97C-B1F3-FA97-764C-4CCB79BE75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4635" y="3821265"/>
            <a:ext cx="987858" cy="98785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a:extLst>
              <a:ext uri="{FF2B5EF4-FFF2-40B4-BE49-F238E27FC236}">
                <a16:creationId xmlns:a16="http://schemas.microsoft.com/office/drawing/2014/main" id="{E4A14DD0-AE9A-C86D-0929-570ABEBFDC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58" b="158"/>
          <a:stretch/>
        </p:blipFill>
        <p:spPr bwMode="auto">
          <a:xfrm>
            <a:off x="344756" y="5184935"/>
            <a:ext cx="4495916" cy="29914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3" name="מלבן: פינות מעוגלות 22">
            <a:extLst>
              <a:ext uri="{FF2B5EF4-FFF2-40B4-BE49-F238E27FC236}">
                <a16:creationId xmlns:a16="http://schemas.microsoft.com/office/drawing/2014/main" id="{206B02A9-A6B4-4D4C-A178-D5D518B2E0EB}"/>
              </a:ext>
            </a:extLst>
          </p:cNvPr>
          <p:cNvSpPr/>
          <p:nvPr/>
        </p:nvSpPr>
        <p:spPr>
          <a:xfrm>
            <a:off x="344756" y="7741425"/>
            <a:ext cx="4495916" cy="1257795"/>
          </a:xfrm>
          <a:prstGeom prst="round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rtlCol="1" anchor="ctr"/>
          <a:lstStyle/>
          <a:p>
            <a:pPr algn="just" rtl="1"/>
            <a:r>
              <a:rPr lang="he-IL" sz="1300" dirty="0">
                <a:solidFill>
                  <a:schemeClr val="tx1"/>
                </a:solidFill>
                <a:latin typeface="Assistant SemiBold" panose="00000700000000000000" pitchFamily="2" charset="-79"/>
                <a:cs typeface="Assistant SemiBold" panose="00000700000000000000" pitchFamily="2" charset="-79"/>
              </a:rPr>
              <a:t>מאוד רציתי שתראו את מחנה הקיץ שלי, בשעות שאחרי הסעודה של שישי בערב. אחרי שכולם עושים קידוש ביחד, ו-'המוציא', אוכלים ונהנים, אנחנו הולכים ביחד למגרש הספורט, שרים שירי שבת, שירים ישראלים וגם רוקדים ריקודי עם כאשר המדריכים מישראל מובילים </a:t>
            </a:r>
            <a:r>
              <a:rPr lang="he-IL" sz="1300">
                <a:solidFill>
                  <a:schemeClr val="tx1"/>
                </a:solidFill>
                <a:latin typeface="Assistant SemiBold" panose="00000700000000000000" pitchFamily="2" charset="-79"/>
                <a:cs typeface="Assistant SemiBold" panose="00000700000000000000" pitchFamily="2" charset="-79"/>
              </a:rPr>
              <a:t>אותנו בהרקדה – </a:t>
            </a:r>
            <a:r>
              <a:rPr lang="he-IL" sz="1300" dirty="0">
                <a:solidFill>
                  <a:schemeClr val="tx1"/>
                </a:solidFill>
                <a:latin typeface="Assistant SemiBold" panose="00000700000000000000" pitchFamily="2" charset="-79"/>
                <a:cs typeface="Assistant SemiBold" panose="00000700000000000000" pitchFamily="2" charset="-79"/>
              </a:rPr>
              <a:t>זו המסורת היהודית שלנו במחנה.</a:t>
            </a:r>
          </a:p>
        </p:txBody>
      </p:sp>
      <p:pic>
        <p:nvPicPr>
          <p:cNvPr id="2" name="Picture 2">
            <a:extLst>
              <a:ext uri="{FF2B5EF4-FFF2-40B4-BE49-F238E27FC236}">
                <a16:creationId xmlns:a16="http://schemas.microsoft.com/office/drawing/2014/main" id="{EB043992-1F3B-53E5-FCD9-F6F8DAAA54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160" y="158010"/>
            <a:ext cx="2820312"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תיבת טקסט 2">
            <a:extLst>
              <a:ext uri="{FF2B5EF4-FFF2-40B4-BE49-F238E27FC236}">
                <a16:creationId xmlns:a16="http://schemas.microsoft.com/office/drawing/2014/main" id="{C5EA8CDB-81A7-BE88-0C5B-057E7B8CEB72}"/>
              </a:ext>
            </a:extLst>
          </p:cNvPr>
          <p:cNvSpPr txBox="1"/>
          <p:nvPr/>
        </p:nvSpPr>
        <p:spPr>
          <a:xfrm>
            <a:off x="10030957" y="141667"/>
            <a:ext cx="2572356" cy="276999"/>
          </a:xfrm>
          <a:prstGeom prst="rect">
            <a:avLst/>
          </a:prstGeom>
          <a:noFill/>
        </p:spPr>
        <p:txBody>
          <a:bodyPr wrap="square" rtlCol="1">
            <a:spAutoFit/>
          </a:bodyPr>
          <a:lstStyle/>
          <a:p>
            <a:pPr algn="r" rtl="1"/>
            <a:r>
              <a:rPr lang="he-IL" sz="1200" dirty="0">
                <a:latin typeface="Assistant SemiBold" panose="00000700000000000000" pitchFamily="2" charset="-79"/>
                <a:cs typeface="Assistant SemiBold" panose="00000700000000000000" pitchFamily="2" charset="-79"/>
              </a:rPr>
              <a:t>שיחות עם דמויות מהתפוצות</a:t>
            </a:r>
          </a:p>
        </p:txBody>
      </p:sp>
      <p:sp>
        <p:nvSpPr>
          <p:cNvPr id="4" name="תיבת טקסט 3">
            <a:extLst>
              <a:ext uri="{FF2B5EF4-FFF2-40B4-BE49-F238E27FC236}">
                <a16:creationId xmlns:a16="http://schemas.microsoft.com/office/drawing/2014/main" id="{A27D4030-8425-105B-35F8-4FB2AFA27717}"/>
              </a:ext>
            </a:extLst>
          </p:cNvPr>
          <p:cNvSpPr txBox="1"/>
          <p:nvPr/>
        </p:nvSpPr>
        <p:spPr>
          <a:xfrm>
            <a:off x="122010" y="9205301"/>
            <a:ext cx="1445158" cy="276999"/>
          </a:xfrm>
          <a:prstGeom prst="rect">
            <a:avLst/>
          </a:prstGeom>
          <a:noFill/>
        </p:spPr>
        <p:txBody>
          <a:bodyPr wrap="square" rtlCol="1">
            <a:spAutoFit/>
          </a:bodyPr>
          <a:lstStyle/>
          <a:p>
            <a:pPr algn="ctr" rtl="1"/>
            <a:r>
              <a:rPr lang="he-IL" sz="1200" dirty="0">
                <a:latin typeface="Assistant SemiBold" panose="00000700000000000000" pitchFamily="2" charset="-79"/>
                <a:cs typeface="Assistant SemiBold" panose="00000700000000000000" pitchFamily="2" charset="-79"/>
              </a:rPr>
              <a:t>עודכן – אוגוסט 2024</a:t>
            </a:r>
          </a:p>
        </p:txBody>
      </p:sp>
      <p:pic>
        <p:nvPicPr>
          <p:cNvPr id="1026" name="Picture 2" descr="The National Campus Office - Chabad Lubavitch World Headquarters">
            <a:extLst>
              <a:ext uri="{FF2B5EF4-FFF2-40B4-BE49-F238E27FC236}">
                <a16:creationId xmlns:a16="http://schemas.microsoft.com/office/drawing/2014/main" id="{71B7803F-E9AF-B627-990E-3BFEC631E09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7832" r="14622"/>
          <a:stretch/>
        </p:blipFill>
        <p:spPr bwMode="auto">
          <a:xfrm>
            <a:off x="3582203" y="2795134"/>
            <a:ext cx="1452722" cy="784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4812127"/>
      </p:ext>
    </p:extLst>
  </p:cSld>
  <p:clrMapOvr>
    <a:masterClrMapping/>
  </p:clrMapOvr>
</p:sld>
</file>

<file path=ppt/theme/theme1.xml><?xml version="1.0" encoding="utf-8"?>
<a:theme xmlns:a="http://schemas.openxmlformats.org/drawingml/2006/main" name="ערכת נושא של Office 2013 - 2022">
  <a:themeElements>
    <a:clrScheme name="ערכת נושא של 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ערכת נושא של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ערכת נושא של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158</TotalTime>
  <Words>557</Words>
  <Application>Microsoft Office PowerPoint</Application>
  <PresentationFormat>נייר A3 ‏(297x420 מ"מ)</PresentationFormat>
  <Paragraphs>12</Paragraphs>
  <Slides>1</Slides>
  <Notes>0</Notes>
  <HiddenSlides>0</HiddenSlides>
  <MMClips>0</MMClips>
  <ScaleCrop>false</ScaleCrop>
  <HeadingPairs>
    <vt:vector size="6" baseType="variant">
      <vt:variant>
        <vt:lpstr>גופנים בשימוש</vt:lpstr>
      </vt:variant>
      <vt:variant>
        <vt:i4>5</vt:i4>
      </vt:variant>
      <vt:variant>
        <vt:lpstr>ערכת נושא</vt:lpstr>
      </vt:variant>
      <vt:variant>
        <vt:i4>1</vt:i4>
      </vt:variant>
      <vt:variant>
        <vt:lpstr>כותרות שקופיות</vt:lpstr>
      </vt:variant>
      <vt:variant>
        <vt:i4>1</vt:i4>
      </vt:variant>
    </vt:vector>
  </HeadingPairs>
  <TitlesOfParts>
    <vt:vector size="7" baseType="lpstr">
      <vt:lpstr>Arial</vt:lpstr>
      <vt:lpstr>Assistant ExtraBold</vt:lpstr>
      <vt:lpstr>Assistant SemiBold</vt:lpstr>
      <vt:lpstr>Calibri</vt:lpstr>
      <vt:lpstr>Calibri Light</vt:lpstr>
      <vt:lpstr>ערכת נושא של Office 2013 - 2022</vt:lpstr>
      <vt:lpstr>מצגת של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Yoni Alon</dc:creator>
  <cp:lastModifiedBy>Yoni Alon</cp:lastModifiedBy>
  <cp:revision>14</cp:revision>
  <dcterms:created xsi:type="dcterms:W3CDTF">2022-02-17T17:36:34Z</dcterms:created>
  <dcterms:modified xsi:type="dcterms:W3CDTF">2024-09-28T18:16:55Z</dcterms:modified>
</cp:coreProperties>
</file>