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p:cViewPr>
        <p:scale>
          <a:sx n="75" d="100"/>
          <a:sy n="75" d="100"/>
        </p:scale>
        <p:origin x="775" y="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he-IL"/>
              <a:t>לחץ כדי לערוך סגנון כותרת של תבנית בסיס</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he-IL"/>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938362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9290611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95286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529451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he-IL"/>
              <a:t>לחץ כדי לערוך סגנונות טקסט של תבנית בסיס</a:t>
            </a:r>
          </a:p>
        </p:txBody>
      </p:sp>
      <p:sp>
        <p:nvSpPr>
          <p:cNvPr id="4" name="Date Placeholder 3"/>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389000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149668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881779" y="3507105"/>
            <a:ext cx="5415676"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6480811" y="3507105"/>
            <a:ext cx="5442347"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7" name="Date Placeholder 6"/>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478367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721995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841353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900963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he-IL"/>
              <a:t>לחץ על הסמל כדי להוסיף תמונה</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ו'/אלול/תשפ"ד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66180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DD74816E-C905-4C6B-9659-AB667A687EB9}" type="datetimeFigureOut">
              <a:rPr lang="he-IL" smtClean="0"/>
              <a:t>ו'/אלול/תשפ"ד</a:t>
            </a:fld>
            <a:endParaRPr lang="he-IL"/>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7C83BBF4-1AF1-43C9-9668-8916276D8706}" type="slidenum">
              <a:rPr lang="he-IL" smtClean="0"/>
              <a:t>‹#›</a:t>
            </a:fld>
            <a:endParaRPr lang="he-IL"/>
          </a:p>
        </p:txBody>
      </p:sp>
    </p:spTree>
    <p:extLst>
      <p:ext uri="{BB962C8B-B14F-4D97-AF65-F5344CB8AC3E}">
        <p14:creationId xmlns:p14="http://schemas.microsoft.com/office/powerpoint/2010/main" val="56510927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280160" rtl="1"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r" defTabSz="1280160" rtl="1"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r" defTabSz="1280160" rtl="1"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r" defTabSz="1280160" rtl="1"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r" defTabSz="1280160" rtl="1" eaLnBrk="1" latinLnBrk="0" hangingPunct="1">
        <a:defRPr sz="2520" kern="1200">
          <a:solidFill>
            <a:schemeClr val="tx1"/>
          </a:solidFill>
          <a:latin typeface="+mn-lt"/>
          <a:ea typeface="+mn-ea"/>
          <a:cs typeface="+mn-cs"/>
        </a:defRPr>
      </a:lvl1pPr>
      <a:lvl2pPr marL="640080" algn="r" defTabSz="1280160" rtl="1" eaLnBrk="1" latinLnBrk="0" hangingPunct="1">
        <a:defRPr sz="2520" kern="1200">
          <a:solidFill>
            <a:schemeClr val="tx1"/>
          </a:solidFill>
          <a:latin typeface="+mn-lt"/>
          <a:ea typeface="+mn-ea"/>
          <a:cs typeface="+mn-cs"/>
        </a:defRPr>
      </a:lvl2pPr>
      <a:lvl3pPr marL="1280160" algn="r" defTabSz="1280160" rtl="1" eaLnBrk="1" latinLnBrk="0" hangingPunct="1">
        <a:defRPr sz="2520" kern="1200">
          <a:solidFill>
            <a:schemeClr val="tx1"/>
          </a:solidFill>
          <a:latin typeface="+mn-lt"/>
          <a:ea typeface="+mn-ea"/>
          <a:cs typeface="+mn-cs"/>
        </a:defRPr>
      </a:lvl3pPr>
      <a:lvl4pPr marL="1920240" algn="r" defTabSz="1280160" rtl="1" eaLnBrk="1" latinLnBrk="0" hangingPunct="1">
        <a:defRPr sz="2520" kern="1200">
          <a:solidFill>
            <a:schemeClr val="tx1"/>
          </a:solidFill>
          <a:latin typeface="+mn-lt"/>
          <a:ea typeface="+mn-ea"/>
          <a:cs typeface="+mn-cs"/>
        </a:defRPr>
      </a:lvl4pPr>
      <a:lvl5pPr marL="2560320" algn="r" defTabSz="1280160" rtl="1" eaLnBrk="1" latinLnBrk="0" hangingPunct="1">
        <a:defRPr sz="2520" kern="1200">
          <a:solidFill>
            <a:schemeClr val="tx1"/>
          </a:solidFill>
          <a:latin typeface="+mn-lt"/>
          <a:ea typeface="+mn-ea"/>
          <a:cs typeface="+mn-cs"/>
        </a:defRPr>
      </a:lvl5pPr>
      <a:lvl6pPr marL="3200400" algn="r" defTabSz="1280160" rtl="1" eaLnBrk="1" latinLnBrk="0" hangingPunct="1">
        <a:defRPr sz="2520" kern="1200">
          <a:solidFill>
            <a:schemeClr val="tx1"/>
          </a:solidFill>
          <a:latin typeface="+mn-lt"/>
          <a:ea typeface="+mn-ea"/>
          <a:cs typeface="+mn-cs"/>
        </a:defRPr>
      </a:lvl6pPr>
      <a:lvl7pPr marL="3840480" algn="r" defTabSz="1280160" rtl="1" eaLnBrk="1" latinLnBrk="0" hangingPunct="1">
        <a:defRPr sz="2520" kern="1200">
          <a:solidFill>
            <a:schemeClr val="tx1"/>
          </a:solidFill>
          <a:latin typeface="+mn-lt"/>
          <a:ea typeface="+mn-ea"/>
          <a:cs typeface="+mn-cs"/>
        </a:defRPr>
      </a:lvl7pPr>
      <a:lvl8pPr marL="4480560" algn="r" defTabSz="1280160" rtl="1" eaLnBrk="1" latinLnBrk="0" hangingPunct="1">
        <a:defRPr sz="2520" kern="1200">
          <a:solidFill>
            <a:schemeClr val="tx1"/>
          </a:solidFill>
          <a:latin typeface="+mn-lt"/>
          <a:ea typeface="+mn-ea"/>
          <a:cs typeface="+mn-cs"/>
        </a:defRPr>
      </a:lvl8pPr>
      <a:lvl9pPr marL="5120640" algn="r" defTabSz="1280160" rtl="1"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תמונה 9">
            <a:extLst>
              <a:ext uri="{FF2B5EF4-FFF2-40B4-BE49-F238E27FC236}">
                <a16:creationId xmlns:a16="http://schemas.microsoft.com/office/drawing/2014/main" id="{9DD2E224-6A06-3AD2-EF56-A4CCC1D0EAD0}"/>
              </a:ext>
            </a:extLst>
          </p:cNvPr>
          <p:cNvPicPr>
            <a:picLocks noChangeAspect="1"/>
          </p:cNvPicPr>
          <p:nvPr/>
        </p:nvPicPr>
        <p:blipFill>
          <a:blip r:embed="rId2">
            <a:extLst>
              <a:ext uri="{28A0092B-C50C-407E-A947-70E740481C1C}">
                <a14:useLocalDpi xmlns:a14="http://schemas.microsoft.com/office/drawing/2010/main" val="0"/>
              </a:ext>
            </a:extLst>
          </a:blip>
          <a:srcRect l="5450" t="10521" r="30234"/>
          <a:stretch/>
        </p:blipFill>
        <p:spPr>
          <a:xfrm>
            <a:off x="299373" y="4021358"/>
            <a:ext cx="2772459" cy="31945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תיבת טקסט 8">
            <a:extLst>
              <a:ext uri="{FF2B5EF4-FFF2-40B4-BE49-F238E27FC236}">
                <a16:creationId xmlns:a16="http://schemas.microsoft.com/office/drawing/2014/main" id="{9257D755-53EA-4971-9A25-6170EBD71AB2}"/>
              </a:ext>
            </a:extLst>
          </p:cNvPr>
          <p:cNvSpPr txBox="1"/>
          <p:nvPr/>
        </p:nvSpPr>
        <p:spPr>
          <a:xfrm>
            <a:off x="7542527" y="307237"/>
            <a:ext cx="5007552" cy="584775"/>
          </a:xfrm>
          <a:prstGeom prst="rect">
            <a:avLst/>
          </a:prstGeom>
          <a:noFill/>
        </p:spPr>
        <p:txBody>
          <a:bodyPr wrap="square" rtlCol="1">
            <a:spAutoFit/>
          </a:bodyPr>
          <a:lstStyle/>
          <a:p>
            <a:pPr algn="r" rtl="1"/>
            <a:r>
              <a:rPr lang="he-IL" sz="3200" dirty="0">
                <a:solidFill>
                  <a:srgbClr val="0D446B"/>
                </a:solidFill>
                <a:latin typeface="Assistant ExtraBold" panose="00000900000000000000" pitchFamily="2" charset="-79"/>
                <a:cs typeface="Assistant ExtraBold" panose="00000900000000000000" pitchFamily="2" charset="-79"/>
              </a:rPr>
              <a:t>דונה </a:t>
            </a:r>
            <a:r>
              <a:rPr lang="he-IL" sz="3200" dirty="0" err="1">
                <a:solidFill>
                  <a:srgbClr val="0D446B"/>
                </a:solidFill>
                <a:latin typeface="Assistant ExtraBold" panose="00000900000000000000" pitchFamily="2" charset="-79"/>
                <a:cs typeface="Assistant ExtraBold" panose="00000900000000000000" pitchFamily="2" charset="-79"/>
              </a:rPr>
              <a:t>אברהמס</a:t>
            </a:r>
            <a:r>
              <a:rPr lang="he-IL" sz="3200" dirty="0">
                <a:latin typeface="Assistant SemiBold" panose="00000700000000000000" pitchFamily="2" charset="-79"/>
                <a:cs typeface="Assistant SemiBold" panose="00000700000000000000" pitchFamily="2" charset="-79"/>
              </a:rPr>
              <a:t> </a:t>
            </a:r>
            <a:r>
              <a:rPr lang="he-IL" sz="2200" dirty="0">
                <a:latin typeface="Assistant SemiBold" panose="00000700000000000000" pitchFamily="2" charset="-79"/>
                <a:cs typeface="Assistant SemiBold" panose="00000700000000000000" pitchFamily="2" charset="-79"/>
              </a:rPr>
              <a:t>28, קנזס סיטי, ארה"ב</a:t>
            </a:r>
          </a:p>
        </p:txBody>
      </p:sp>
      <p:sp>
        <p:nvSpPr>
          <p:cNvPr id="11" name="תיבת טקסט 10">
            <a:extLst>
              <a:ext uri="{FF2B5EF4-FFF2-40B4-BE49-F238E27FC236}">
                <a16:creationId xmlns:a16="http://schemas.microsoft.com/office/drawing/2014/main" id="{0FEBA5D2-F678-4E01-8DEC-3BD7703B9EB7}"/>
              </a:ext>
            </a:extLst>
          </p:cNvPr>
          <p:cNvSpPr txBox="1"/>
          <p:nvPr/>
        </p:nvSpPr>
        <p:spPr>
          <a:xfrm>
            <a:off x="3570515" y="980005"/>
            <a:ext cx="8979565" cy="1246495"/>
          </a:xfrm>
          <a:prstGeom prst="rect">
            <a:avLst/>
          </a:prstGeom>
          <a:noFill/>
        </p:spPr>
        <p:txBody>
          <a:bodyPr wrap="square" rtlCol="1">
            <a:spAutoFit/>
          </a:bodyPr>
          <a:lstStyle/>
          <a:p>
            <a:pPr algn="just" rtl="1"/>
            <a:r>
              <a:rPr lang="he-IL" sz="1500" b="1" dirty="0">
                <a:solidFill>
                  <a:srgbClr val="0D446B"/>
                </a:solidFill>
                <a:latin typeface="Assistant ExtraBold" panose="00000900000000000000" pitchFamily="2" charset="-79"/>
                <a:cs typeface="Assistant ExtraBold" panose="00000900000000000000" pitchFamily="2" charset="-79"/>
              </a:rPr>
              <a:t>בשבילי יהדות זה...</a:t>
            </a:r>
            <a:r>
              <a:rPr lang="he-IL" sz="1500" dirty="0">
                <a:latin typeface="Assistant SemiBold" panose="00000700000000000000" pitchFamily="2" charset="-79"/>
                <a:cs typeface="Assistant SemiBold" panose="00000700000000000000" pitchFamily="2" charset="-79"/>
              </a:rPr>
              <a:t> משהו מורכב, כי בשנים האחרונות עברתי עם עצמי תהליך. זה אמנם הסיפור של משפחתי, ובבית, עם ההורים, היה מקום ליהדות, וגם אני בעצמי הלכתי הרבה שנים למחנה קיץ של תנועת</a:t>
            </a:r>
            <a:r>
              <a:rPr lang="en-US" sz="1500" dirty="0">
                <a:latin typeface="Assistant SemiBold" panose="00000700000000000000" pitchFamily="2" charset="-79"/>
                <a:cs typeface="Assistant SemiBold" panose="00000700000000000000" pitchFamily="2" charset="-79"/>
              </a:rPr>
              <a:t>URJ </a:t>
            </a:r>
            <a:r>
              <a:rPr lang="he-IL" sz="1500" dirty="0">
                <a:latin typeface="Assistant SemiBold" panose="00000700000000000000" pitchFamily="2" charset="-79"/>
                <a:cs typeface="Assistant SemiBold" panose="00000700000000000000" pitchFamily="2" charset="-79"/>
              </a:rPr>
              <a:t> הרפורמית, אבל כבר תקופה שזה לא רכיב משמעותי בזהות שלי. אני אמריקאית, פמיניסטית, יזמת הייטק, אקדמאית – המילה הזו – יהודייה – זה לא משהו שאני ממהרת לשייך לעצמי. הגעתי לקנזס סיטי לקדם את המיזם הטכנולוגי שלי בתחום החקלאות, וכמו בכל המרחב של "אמריקה התיכונה" יש כאן מעט מאוד יהודים ולא מאוד מעניין אותי להכיר אותם.</a:t>
            </a:r>
          </a:p>
        </p:txBody>
      </p:sp>
      <p:sp>
        <p:nvSpPr>
          <p:cNvPr id="12" name="תיבת טקסט 11">
            <a:extLst>
              <a:ext uri="{FF2B5EF4-FFF2-40B4-BE49-F238E27FC236}">
                <a16:creationId xmlns:a16="http://schemas.microsoft.com/office/drawing/2014/main" id="{9745F0EC-6AE2-4394-A6E8-0B10F20B512B}"/>
              </a:ext>
            </a:extLst>
          </p:cNvPr>
          <p:cNvSpPr txBox="1"/>
          <p:nvPr/>
        </p:nvSpPr>
        <p:spPr>
          <a:xfrm>
            <a:off x="3570515" y="2497692"/>
            <a:ext cx="8979565" cy="1246495"/>
          </a:xfrm>
          <a:prstGeom prst="rect">
            <a:avLst/>
          </a:prstGeom>
          <a:noFill/>
        </p:spPr>
        <p:txBody>
          <a:bodyPr wrap="square" rtlCol="1">
            <a:spAutoFit/>
          </a:bodyPr>
          <a:lstStyle/>
          <a:p>
            <a:pPr algn="just" rtl="1"/>
            <a:r>
              <a:rPr lang="he-IL" sz="1500" b="1" dirty="0">
                <a:solidFill>
                  <a:srgbClr val="0D446B"/>
                </a:solidFill>
                <a:latin typeface="Assistant ExtraBold" panose="00000900000000000000" pitchFamily="2" charset="-79"/>
                <a:cs typeface="Assistant ExtraBold" panose="00000900000000000000" pitchFamily="2" charset="-79"/>
              </a:rPr>
              <a:t>ישראל בשבילי זה... </a:t>
            </a:r>
            <a:r>
              <a:rPr lang="he-IL" sz="1500" dirty="0">
                <a:latin typeface="Assistant SemiBold" panose="00000700000000000000" pitchFamily="2" charset="-79"/>
                <a:cs typeface="Assistant SemiBold" panose="00000700000000000000" pitchFamily="2" charset="-79"/>
              </a:rPr>
              <a:t>פעם זה היה משהו אקזוטי ומסקרן. לא הייתי בישראל אבל דרך החוויות שלי במחנה הקיץ למדתי הרבה ופגשתי המון אנשי צוות ישראלים שהגיעו כשליחים של הסוכנות היהודית. לצאת לתגלית לא עניין אותי אף פעם במיוחד. אני מרגישה היום שישראל היא עבורי מקום רחוק, שתמיד מצטייר בחדשות כאזור מלחמה, אזור בעייתי ולא בטוח. </a:t>
            </a:r>
            <a:r>
              <a:rPr lang="he-IL" sz="1500" dirty="0" err="1">
                <a:latin typeface="Assistant SemiBold" panose="00000700000000000000" pitchFamily="2" charset="-79"/>
                <a:cs typeface="Assistant SemiBold" panose="00000700000000000000" pitchFamily="2" charset="-79"/>
              </a:rPr>
              <a:t>באינסטגרם</a:t>
            </a:r>
            <a:r>
              <a:rPr lang="he-IL" sz="1500" dirty="0">
                <a:latin typeface="Assistant SemiBold" panose="00000700000000000000" pitchFamily="2" charset="-79"/>
                <a:cs typeface="Assistant SemiBold" panose="00000700000000000000" pitchFamily="2" charset="-79"/>
              </a:rPr>
              <a:t> עולים לי הרבה סרטונים פרו-פלסטינים ממה שקורה בעזה, אבל אני לא תמימה ויודעת שיש שני צדדים למטבע, כלומר, זה לא דוד נגד גוליית אלא משהו מורכב הרבה יותר.</a:t>
            </a:r>
          </a:p>
        </p:txBody>
      </p:sp>
      <p:sp>
        <p:nvSpPr>
          <p:cNvPr id="13" name="תיבת טקסט 12">
            <a:extLst>
              <a:ext uri="{FF2B5EF4-FFF2-40B4-BE49-F238E27FC236}">
                <a16:creationId xmlns:a16="http://schemas.microsoft.com/office/drawing/2014/main" id="{3B30C38C-2ED0-43FB-AAD2-5C921CD6F223}"/>
              </a:ext>
            </a:extLst>
          </p:cNvPr>
          <p:cNvSpPr txBox="1"/>
          <p:nvPr/>
        </p:nvSpPr>
        <p:spPr>
          <a:xfrm>
            <a:off x="3579852" y="4015379"/>
            <a:ext cx="8970228" cy="784830"/>
          </a:xfrm>
          <a:prstGeom prst="rect">
            <a:avLst/>
          </a:prstGeom>
          <a:noFill/>
        </p:spPr>
        <p:txBody>
          <a:bodyPr wrap="square" rtlCol="1">
            <a:spAutoFit/>
          </a:bodyPr>
          <a:lstStyle/>
          <a:p>
            <a:pPr algn="just" rtl="1"/>
            <a:r>
              <a:rPr lang="he-IL" sz="1500" b="1" dirty="0">
                <a:solidFill>
                  <a:srgbClr val="0D446B"/>
                </a:solidFill>
                <a:latin typeface="Assistant ExtraBold" panose="00000900000000000000" pitchFamily="2" charset="-79"/>
                <a:cs typeface="Assistant ExtraBold" panose="00000900000000000000" pitchFamily="2" charset="-79"/>
              </a:rPr>
              <a:t>משהו שחשוב לי שתדעו עליי הוא... </a:t>
            </a:r>
            <a:r>
              <a:rPr lang="he-IL" sz="1500" dirty="0">
                <a:latin typeface="Assistant SemiBold" panose="00000700000000000000" pitchFamily="2" charset="-79"/>
                <a:cs typeface="Assistant SemiBold" panose="00000700000000000000" pitchFamily="2" charset="-79"/>
              </a:rPr>
              <a:t>אני לא שונאת את היהדות או משהו כזה, אלא פשוט רואה עצמי כאשת העולם הגדול. הייתי רוצה לבקר בכמה שיותר מדינות בעשורים הקרובים ולראות כיצד המיזם שלי יכול לסייע למדינות מתפתחות לשפר את ענף החקלאות שלהן. במובן מסוים, יש לי זהות גלובלית חזקה.</a:t>
            </a:r>
          </a:p>
        </p:txBody>
      </p:sp>
      <p:sp>
        <p:nvSpPr>
          <p:cNvPr id="18" name="תיבת טקסט 17">
            <a:extLst>
              <a:ext uri="{FF2B5EF4-FFF2-40B4-BE49-F238E27FC236}">
                <a16:creationId xmlns:a16="http://schemas.microsoft.com/office/drawing/2014/main" id="{2B1768D7-A283-4673-AD9B-0E069AB7B20B}"/>
              </a:ext>
            </a:extLst>
          </p:cNvPr>
          <p:cNvSpPr txBox="1"/>
          <p:nvPr/>
        </p:nvSpPr>
        <p:spPr>
          <a:xfrm>
            <a:off x="3579852" y="5071401"/>
            <a:ext cx="8970228" cy="784830"/>
          </a:xfrm>
          <a:prstGeom prst="rect">
            <a:avLst/>
          </a:prstGeom>
          <a:noFill/>
        </p:spPr>
        <p:txBody>
          <a:bodyPr wrap="square" rtlCol="1">
            <a:spAutoFit/>
          </a:bodyPr>
          <a:lstStyle/>
          <a:p>
            <a:pPr algn="just" rtl="1"/>
            <a:r>
              <a:rPr lang="he-IL" sz="1500" b="1" dirty="0">
                <a:solidFill>
                  <a:srgbClr val="0D446B"/>
                </a:solidFill>
                <a:latin typeface="Assistant ExtraBold" panose="00000900000000000000" pitchFamily="2" charset="-79"/>
                <a:cs typeface="Assistant ExtraBold" panose="00000900000000000000" pitchFamily="2" charset="-79"/>
              </a:rPr>
              <a:t>איזה עוד דברים מאוד מעניינים אותי? </a:t>
            </a:r>
            <a:r>
              <a:rPr lang="he-IL" sz="1500" dirty="0">
                <a:latin typeface="Assistant SemiBold" panose="00000700000000000000" pitchFamily="2" charset="-79"/>
                <a:cs typeface="Assistant SemiBold" panose="00000700000000000000" pitchFamily="2" charset="-79"/>
              </a:rPr>
              <a:t>יש לי תשוקה לבישול ואוכל, אני מאוד אוהבת לבשל ולשחק עם מתכונים שונים. כן אגיד בהקשר הזה שהמטבח הישראלי זה משהו שאני מכירה דרך מסעדה ישראלית אחת שיש כאן בקנזס וכמובן שאי אפשר בלי חומוס טוב.</a:t>
            </a:r>
          </a:p>
        </p:txBody>
      </p:sp>
      <p:sp>
        <p:nvSpPr>
          <p:cNvPr id="20" name="תיבת טקסט 19">
            <a:extLst>
              <a:ext uri="{FF2B5EF4-FFF2-40B4-BE49-F238E27FC236}">
                <a16:creationId xmlns:a16="http://schemas.microsoft.com/office/drawing/2014/main" id="{E3346D9E-283D-43D0-8F71-EAFBCEB2EEF6}"/>
              </a:ext>
            </a:extLst>
          </p:cNvPr>
          <p:cNvSpPr txBox="1"/>
          <p:nvPr/>
        </p:nvSpPr>
        <p:spPr>
          <a:xfrm>
            <a:off x="3579852" y="6127423"/>
            <a:ext cx="8970228" cy="2031325"/>
          </a:xfrm>
          <a:prstGeom prst="rect">
            <a:avLst/>
          </a:prstGeom>
          <a:noFill/>
        </p:spPr>
        <p:txBody>
          <a:bodyPr wrap="square" rtlCol="1">
            <a:spAutoFit/>
          </a:bodyPr>
          <a:lstStyle/>
          <a:p>
            <a:pPr algn="just" rtl="1"/>
            <a:r>
              <a:rPr lang="he-IL" sz="1500" b="1" dirty="0">
                <a:solidFill>
                  <a:srgbClr val="0D446B"/>
                </a:solidFill>
                <a:latin typeface="Assistant ExtraBold" panose="00000900000000000000" pitchFamily="2" charset="-79"/>
                <a:cs typeface="Assistant ExtraBold" panose="00000900000000000000" pitchFamily="2" charset="-79"/>
              </a:rPr>
              <a:t>מה השתנה מאז ה-7 באוקטובר?</a:t>
            </a:r>
            <a:r>
              <a:rPr lang="he-IL" sz="1500" dirty="0">
                <a:latin typeface="Assistant SemiBold" panose="00000700000000000000" pitchFamily="2" charset="-79"/>
                <a:cs typeface="Assistant SemiBold" panose="00000700000000000000" pitchFamily="2" charset="-79"/>
              </a:rPr>
              <a:t> המלחמה הפכה את הסיפור של ישראל עבורי ל-'כבד' יותר, למורכב יותר. במובן מסוים המלחמה גם הכבידה על הזהות היהודית שלי. זו תחושה של עייפות, כבר נמאס לי שכל מיני אנשים שיודעים שאני יהודייה מטיחים בפניי האשמות או טענות כלפי דברים שישראל עושה בעזה. אותם אנשים חושבים שבגלל שאני יהודייה אז ודאי שיש לי תשובות לשאלות המורכבות שלהן, וגם זה אומר מבחינתם, באופן אוטומטי, שאני תומכת בכל מה שישראל עושה או אומרת, וזה לא המצב. יש לי את הדעות שלי, ואת העמדות הפוליטיות שלי, ואני אדם עצמאי.</a:t>
            </a:r>
          </a:p>
          <a:p>
            <a:pPr algn="just" rtl="1"/>
            <a:endParaRPr lang="he-IL" sz="600" dirty="0">
              <a:latin typeface="Assistant SemiBold" panose="00000700000000000000" pitchFamily="2" charset="-79"/>
              <a:cs typeface="Assistant SemiBold" panose="00000700000000000000" pitchFamily="2" charset="-79"/>
            </a:endParaRPr>
          </a:p>
          <a:p>
            <a:pPr algn="just" rtl="1"/>
            <a:r>
              <a:rPr lang="he-IL" sz="1500" dirty="0">
                <a:latin typeface="Assistant SemiBold" panose="00000700000000000000" pitchFamily="2" charset="-79"/>
                <a:cs typeface="Assistant SemiBold" panose="00000700000000000000" pitchFamily="2" charset="-79"/>
              </a:rPr>
              <a:t>זו הצורה שבה אני מרגישה 'כבולה' לישראל, תחושה כזו שישראל מסבכת אותי בבעיות שלה. אני לא בחרתי בכך, וזה לא משהו שאני מעוניינת בו, ולכן המלחמה הזו עוררה בי את הרצון להתנתק מהנושא של ישראל, ובמובן מסוים גם מהיהדות. אני מרגישה ששני הנושאים האלה – ישראל ויהדות – לא רלוונטיים כרגע לחיים שלי, ואין להם ערך לתת לי.</a:t>
            </a:r>
          </a:p>
        </p:txBody>
      </p:sp>
      <p:sp>
        <p:nvSpPr>
          <p:cNvPr id="23" name="מלבן: פינות מעוגלות 22">
            <a:extLst>
              <a:ext uri="{FF2B5EF4-FFF2-40B4-BE49-F238E27FC236}">
                <a16:creationId xmlns:a16="http://schemas.microsoft.com/office/drawing/2014/main" id="{206B02A9-A6B4-4D4C-A178-D5D518B2E0EB}"/>
              </a:ext>
            </a:extLst>
          </p:cNvPr>
          <p:cNvSpPr/>
          <p:nvPr/>
        </p:nvSpPr>
        <p:spPr>
          <a:xfrm>
            <a:off x="251520" y="6354188"/>
            <a:ext cx="2820312" cy="2551687"/>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just" rtl="1"/>
            <a:r>
              <a:rPr lang="he-IL" sz="1300" dirty="0">
                <a:solidFill>
                  <a:schemeClr val="tx1"/>
                </a:solidFill>
                <a:latin typeface="Assistant SemiBold" panose="00000700000000000000" pitchFamily="2" charset="-79"/>
                <a:cs typeface="Assistant SemiBold" panose="00000700000000000000" pitchFamily="2" charset="-79"/>
              </a:rPr>
              <a:t>אחד הרגעים האהובים עליי מהמחנה קיץ היהודי שהייתי הולכת אליו כל שנה, בגילאים של 8 עד 18 היה היום של ה-"מכבייה" או כמו שאומרים אצלנו </a:t>
            </a:r>
            <a:r>
              <a:rPr lang="en-US" sz="1300" dirty="0">
                <a:solidFill>
                  <a:schemeClr val="tx1"/>
                </a:solidFill>
                <a:latin typeface="Assistant SemiBold" panose="00000700000000000000" pitchFamily="2" charset="-79"/>
                <a:cs typeface="Assistant SemiBold" panose="00000700000000000000" pitchFamily="2" charset="-79"/>
              </a:rPr>
              <a:t>Color War</a:t>
            </a:r>
            <a:r>
              <a:rPr lang="he-IL" sz="1300" dirty="0">
                <a:solidFill>
                  <a:schemeClr val="tx1"/>
                </a:solidFill>
                <a:latin typeface="Assistant SemiBold" panose="00000700000000000000" pitchFamily="2" charset="-79"/>
                <a:cs typeface="Assistant SemiBold" panose="00000700000000000000" pitchFamily="2" charset="-79"/>
              </a:rPr>
              <a:t>. במסגרת מסורת זו, שנהוגה ברוב מחנות הקיץ היהודיים בצפון אמריקה, המחנה מתחלק לקבוצות של צבע, וכך מתחרות הקבוצות זו בזו במשחקים שונים. אני תמיד הייתי בקבוצה הירוקה. אלו רגעים שתמיד יהיו איתי.</a:t>
            </a:r>
          </a:p>
        </p:txBody>
      </p:sp>
      <p:sp>
        <p:nvSpPr>
          <p:cNvPr id="3" name="תיבת טקסט 2">
            <a:extLst>
              <a:ext uri="{FF2B5EF4-FFF2-40B4-BE49-F238E27FC236}">
                <a16:creationId xmlns:a16="http://schemas.microsoft.com/office/drawing/2014/main" id="{9F88D72F-7EB1-A889-29FF-972319462EE1}"/>
              </a:ext>
            </a:extLst>
          </p:cNvPr>
          <p:cNvSpPr txBox="1"/>
          <p:nvPr/>
        </p:nvSpPr>
        <p:spPr>
          <a:xfrm>
            <a:off x="91814" y="9236048"/>
            <a:ext cx="1276350" cy="246221"/>
          </a:xfrm>
          <a:prstGeom prst="rect">
            <a:avLst/>
          </a:prstGeom>
          <a:noFill/>
        </p:spPr>
        <p:txBody>
          <a:bodyPr wrap="square" rtlCol="1">
            <a:spAutoFit/>
          </a:bodyPr>
          <a:lstStyle/>
          <a:p>
            <a:pPr algn="ctr" rtl="1"/>
            <a:r>
              <a:rPr lang="he-IL" sz="1000" dirty="0">
                <a:latin typeface="Assistant SemiBold" panose="00000700000000000000" pitchFamily="2" charset="-79"/>
                <a:cs typeface="Assistant SemiBold" panose="00000700000000000000" pitchFamily="2" charset="-79"/>
              </a:rPr>
              <a:t>עודכן – אוגוסט 2024</a:t>
            </a:r>
          </a:p>
        </p:txBody>
      </p:sp>
      <p:pic>
        <p:nvPicPr>
          <p:cNvPr id="1026" name="Picture 2">
            <a:extLst>
              <a:ext uri="{FF2B5EF4-FFF2-40B4-BE49-F238E27FC236}">
                <a16:creationId xmlns:a16="http://schemas.microsoft.com/office/drawing/2014/main" id="{F923113B-45AB-86A6-36F9-5CD07B81D7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264" y="165900"/>
            <a:ext cx="2820312" cy="540000"/>
          </a:xfrm>
          <a:prstGeom prst="rect">
            <a:avLst/>
          </a:prstGeom>
          <a:noFill/>
          <a:extLst>
            <a:ext uri="{909E8E84-426E-40DD-AFC4-6F175D3DCCD1}">
              <a14:hiddenFill xmlns:a14="http://schemas.microsoft.com/office/drawing/2010/main">
                <a:solidFill>
                  <a:srgbClr val="FFFFFF"/>
                </a:solidFill>
              </a14:hiddenFill>
            </a:ext>
          </a:extLst>
        </p:spPr>
      </p:pic>
      <p:sp>
        <p:nvSpPr>
          <p:cNvPr id="4" name="תיבת טקסט 3">
            <a:extLst>
              <a:ext uri="{FF2B5EF4-FFF2-40B4-BE49-F238E27FC236}">
                <a16:creationId xmlns:a16="http://schemas.microsoft.com/office/drawing/2014/main" id="{078167AD-3359-8167-0EA2-EF531EA53119}"/>
              </a:ext>
            </a:extLst>
          </p:cNvPr>
          <p:cNvSpPr txBox="1"/>
          <p:nvPr/>
        </p:nvSpPr>
        <p:spPr>
          <a:xfrm>
            <a:off x="3579852" y="8429939"/>
            <a:ext cx="8970228" cy="784830"/>
          </a:xfrm>
          <a:prstGeom prst="rect">
            <a:avLst/>
          </a:prstGeom>
          <a:noFill/>
        </p:spPr>
        <p:txBody>
          <a:bodyPr wrap="square" rtlCol="1">
            <a:spAutoFit/>
          </a:bodyPr>
          <a:lstStyle/>
          <a:p>
            <a:pPr algn="just" rtl="1"/>
            <a:r>
              <a:rPr lang="he-IL" sz="1500" b="1" dirty="0">
                <a:solidFill>
                  <a:srgbClr val="0D446B"/>
                </a:solidFill>
                <a:latin typeface="Assistant ExtraBold" panose="00000900000000000000" pitchFamily="2" charset="-79"/>
                <a:cs typeface="Assistant ExtraBold" panose="00000900000000000000" pitchFamily="2" charset="-79"/>
              </a:rPr>
              <a:t>מה עוד מתחשק לי לספר לכם? </a:t>
            </a:r>
            <a:r>
              <a:rPr lang="he-IL" sz="1500" dirty="0">
                <a:latin typeface="Assistant SemiBold" panose="00000700000000000000" pitchFamily="2" charset="-79"/>
                <a:cs typeface="Assistant SemiBold" panose="00000700000000000000" pitchFamily="2" charset="-79"/>
              </a:rPr>
              <a:t>אולי הדעות ששיתפתי אתכם כאן הן מורכבות וכואבות, אבל זו האמת, וזה לא אומר דרך אגב שאני מתביישת להיות יהודייה, אני לא, אני פשוט מרגישה שהגעתי לנקודה בחיים שיהדות כבר איננה רלוונטית עבורי ואין לנושא של דת ערך בעיני. זה רכיב פאסיבי בזהות שלי, באדם שאני.</a:t>
            </a:r>
          </a:p>
        </p:txBody>
      </p:sp>
      <p:sp>
        <p:nvSpPr>
          <p:cNvPr id="5" name="תיבת טקסט 4">
            <a:extLst>
              <a:ext uri="{FF2B5EF4-FFF2-40B4-BE49-F238E27FC236}">
                <a16:creationId xmlns:a16="http://schemas.microsoft.com/office/drawing/2014/main" id="{53EF11C2-03F5-BFBF-56A5-536551F0DBB7}"/>
              </a:ext>
            </a:extLst>
          </p:cNvPr>
          <p:cNvSpPr txBox="1"/>
          <p:nvPr/>
        </p:nvSpPr>
        <p:spPr>
          <a:xfrm>
            <a:off x="9968386" y="226192"/>
            <a:ext cx="2572356" cy="276999"/>
          </a:xfrm>
          <a:prstGeom prst="rect">
            <a:avLst/>
          </a:prstGeom>
          <a:noFill/>
        </p:spPr>
        <p:txBody>
          <a:bodyPr wrap="square" rtlCol="1">
            <a:spAutoFit/>
          </a:bodyPr>
          <a:lstStyle/>
          <a:p>
            <a:pPr algn="r" rtl="1"/>
            <a:r>
              <a:rPr lang="he-IL" sz="1200" dirty="0">
                <a:latin typeface="Assistant SemiBold" panose="00000700000000000000" pitchFamily="2" charset="-79"/>
                <a:cs typeface="Assistant SemiBold" panose="00000700000000000000" pitchFamily="2" charset="-79"/>
              </a:rPr>
              <a:t>שיחות עם דמויות מהתפוצות</a:t>
            </a:r>
          </a:p>
        </p:txBody>
      </p:sp>
      <p:pic>
        <p:nvPicPr>
          <p:cNvPr id="2" name="Picture 2" descr="No photo description available.">
            <a:extLst>
              <a:ext uri="{FF2B5EF4-FFF2-40B4-BE49-F238E27FC236}">
                <a16:creationId xmlns:a16="http://schemas.microsoft.com/office/drawing/2014/main" id="{3801775F-B3BA-DB83-58C2-520E10D3905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461"/>
          <a:stretch/>
        </p:blipFill>
        <p:spPr bwMode="auto">
          <a:xfrm>
            <a:off x="513020" y="980005"/>
            <a:ext cx="2317863" cy="284262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812127"/>
      </p:ext>
    </p:extLst>
  </p:cSld>
  <p:clrMapOvr>
    <a:masterClrMapping/>
  </p:clrMapOvr>
</p:sld>
</file>

<file path=ppt/theme/theme1.xml><?xml version="1.0" encoding="utf-8"?>
<a:theme xmlns:a="http://schemas.openxmlformats.org/drawingml/2006/main" name="ערכת נושא של Office 2013 - 2022">
  <a:themeElements>
    <a:clrScheme name="ערכת נושא של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ערכת נושא של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רכת נושא של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158</TotalTime>
  <Words>622</Words>
  <Application>Microsoft Office PowerPoint</Application>
  <PresentationFormat>נייר A3 ‏(297x420 מ"מ)</PresentationFormat>
  <Paragraphs>12</Paragraphs>
  <Slides>1</Slides>
  <Notes>0</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vt:i4>
      </vt:variant>
    </vt:vector>
  </HeadingPairs>
  <TitlesOfParts>
    <vt:vector size="7" baseType="lpstr">
      <vt:lpstr>Arial</vt:lpstr>
      <vt:lpstr>Assistant ExtraBold</vt:lpstr>
      <vt:lpstr>Assistant SemiBold</vt:lpstr>
      <vt:lpstr>Calibri</vt:lpstr>
      <vt:lpstr>Calibri Light</vt:lpstr>
      <vt:lpstr>ערכת נושא של Office 2013 - 2022</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Yoni Alon</dc:creator>
  <cp:lastModifiedBy>Yoni Alon</cp:lastModifiedBy>
  <cp:revision>16</cp:revision>
  <dcterms:created xsi:type="dcterms:W3CDTF">2022-02-17T17:36:34Z</dcterms:created>
  <dcterms:modified xsi:type="dcterms:W3CDTF">2024-09-09T13:50:28Z</dcterms:modified>
</cp:coreProperties>
</file>